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43"/>
  </p:notesMasterIdLst>
  <p:handoutMasterIdLst>
    <p:handoutMasterId r:id="rId44"/>
  </p:handoutMasterIdLst>
  <p:sldIdLst>
    <p:sldId id="414" r:id="rId2"/>
    <p:sldId id="396" r:id="rId3"/>
    <p:sldId id="398" r:id="rId4"/>
    <p:sldId id="399" r:id="rId5"/>
    <p:sldId id="401" r:id="rId6"/>
    <p:sldId id="392" r:id="rId7"/>
    <p:sldId id="393" r:id="rId8"/>
    <p:sldId id="409" r:id="rId9"/>
    <p:sldId id="391" r:id="rId10"/>
    <p:sldId id="412" r:id="rId11"/>
    <p:sldId id="267" r:id="rId12"/>
    <p:sldId id="403" r:id="rId13"/>
    <p:sldId id="404" r:id="rId14"/>
    <p:sldId id="405" r:id="rId15"/>
    <p:sldId id="406" r:id="rId16"/>
    <p:sldId id="400" r:id="rId17"/>
    <p:sldId id="347" r:id="rId18"/>
    <p:sldId id="382" r:id="rId19"/>
    <p:sldId id="363" r:id="rId20"/>
    <p:sldId id="353" r:id="rId21"/>
    <p:sldId id="360" r:id="rId22"/>
    <p:sldId id="380" r:id="rId23"/>
    <p:sldId id="381" r:id="rId24"/>
    <p:sldId id="383" r:id="rId25"/>
    <p:sldId id="333" r:id="rId26"/>
    <p:sldId id="354" r:id="rId27"/>
    <p:sldId id="387" r:id="rId28"/>
    <p:sldId id="395" r:id="rId29"/>
    <p:sldId id="385" r:id="rId30"/>
    <p:sldId id="386" r:id="rId31"/>
    <p:sldId id="390" r:id="rId32"/>
    <p:sldId id="413" r:id="rId33"/>
    <p:sldId id="394" r:id="rId34"/>
    <p:sldId id="388" r:id="rId35"/>
    <p:sldId id="407" r:id="rId36"/>
    <p:sldId id="384" r:id="rId37"/>
    <p:sldId id="408" r:id="rId38"/>
    <p:sldId id="410" r:id="rId39"/>
    <p:sldId id="402" r:id="rId40"/>
    <p:sldId id="411" r:id="rId41"/>
    <p:sldId id="288"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83" clrIdx="0"/>
  <p:cmAuthor id="1" name="Snap On" initials="SO" lastIdx="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8CF"/>
    <a:srgbClr val="912AA6"/>
    <a:srgbClr val="C96FDB"/>
    <a:srgbClr val="732183"/>
    <a:srgbClr val="EFF3F7"/>
    <a:srgbClr val="8C4C64"/>
    <a:srgbClr val="F9EDE9"/>
    <a:srgbClr val="FF3399"/>
    <a:srgbClr val="0000FF"/>
    <a:srgbClr val="99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7025" autoAdjust="0"/>
    <p:restoredTop sz="85768" autoAdjust="0"/>
  </p:normalViewPr>
  <p:slideViewPr>
    <p:cSldViewPr>
      <p:cViewPr>
        <p:scale>
          <a:sx n="75" d="100"/>
          <a:sy n="75" d="100"/>
        </p:scale>
        <p:origin x="-946" y="-25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7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3" rIns="91427" bIns="45713" rtlCol="0"/>
          <a:lstStyle>
            <a:lvl1pPr algn="r">
              <a:defRPr sz="1200"/>
            </a:lvl1pPr>
          </a:lstStyle>
          <a:p>
            <a:fld id="{596DAF75-E2EF-4EFB-82D2-7DA4EB2BA627}" type="datetimeFigureOut">
              <a:rPr lang="en-US" smtClean="0"/>
              <a:t>11/4/2019</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3" rIns="91427" bIns="45713" rtlCol="0" anchor="b"/>
          <a:lstStyle>
            <a:lvl1pPr algn="r">
              <a:defRPr sz="1200"/>
            </a:lvl1pPr>
          </a:lstStyle>
          <a:p>
            <a:fld id="{EB797614-744D-4816-8DE8-5739BC62AC6D}" type="slidenum">
              <a:rPr lang="en-US" smtClean="0"/>
              <a:t>‹#›</a:t>
            </a:fld>
            <a:endParaRPr lang="en-US"/>
          </a:p>
        </p:txBody>
      </p:sp>
    </p:spTree>
    <p:extLst>
      <p:ext uri="{BB962C8B-B14F-4D97-AF65-F5344CB8AC3E}">
        <p14:creationId xmlns:p14="http://schemas.microsoft.com/office/powerpoint/2010/main" val="1379251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4525CE39-3A17-4221-A43A-CDCDEC37A9C6}" type="datetimeFigureOut">
              <a:rPr lang="en-US" smtClean="0"/>
              <a:t>11/4/2019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0EF3100C-8CFC-4DBF-AA1F-E6F6631648CF}" type="slidenum">
              <a:rPr lang="en-US" smtClean="0"/>
              <a:t>‹#›</a:t>
            </a:fld>
            <a:endParaRPr lang="en-US"/>
          </a:p>
        </p:txBody>
      </p:sp>
    </p:spTree>
    <p:extLst>
      <p:ext uri="{BB962C8B-B14F-4D97-AF65-F5344CB8AC3E}">
        <p14:creationId xmlns:p14="http://schemas.microsoft.com/office/powerpoint/2010/main" val="15133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39</a:t>
            </a:fld>
            <a:endParaRPr lang="en-US"/>
          </a:p>
        </p:txBody>
      </p:sp>
    </p:spTree>
    <p:extLst>
      <p:ext uri="{BB962C8B-B14F-4D97-AF65-F5344CB8AC3E}">
        <p14:creationId xmlns:p14="http://schemas.microsoft.com/office/powerpoint/2010/main" val="68354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40</a:t>
            </a:fld>
            <a:endParaRPr lang="en-US"/>
          </a:p>
        </p:txBody>
      </p:sp>
    </p:spTree>
    <p:extLst>
      <p:ext uri="{BB962C8B-B14F-4D97-AF65-F5344CB8AC3E}">
        <p14:creationId xmlns:p14="http://schemas.microsoft.com/office/powerpoint/2010/main" val="199190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F8029-41B7-4739-A8BB-30EB7223732B}" type="datetime1">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2" name="Title 1"/>
          <p:cNvSpPr>
            <a:spLocks noGrp="1"/>
          </p:cNvSpPr>
          <p:nvPr>
            <p:ph type="ctrTitle"/>
          </p:nvPr>
        </p:nvSpPr>
        <p:spPr>
          <a:xfrm>
            <a:off x="762000" y="3145144"/>
            <a:ext cx="7772400"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57473-915F-41CC-AC21-385D5F81F7D7}" type="datetime1">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CA1CA-4091-4FB1-9001-05217AD2B269}" type="datetime1">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81C11E-993E-4806-B74B-4B9BEA765BA1}" type="datetime1">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315200" y="6473584"/>
            <a:ext cx="1828800" cy="365125"/>
          </a:xfrm>
        </p:spPr>
        <p:txBody>
          <a:bodyPr/>
          <a:lstStyle>
            <a:lvl1pPr>
              <a:defRPr sz="1600"/>
            </a:lvl1pPr>
          </a:lstStyle>
          <a:p>
            <a:fld id="{5C014052-953B-4273-8F47-BF25327D5B24}"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04800" y="1219200"/>
            <a:ext cx="85344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DD23F-6513-418C-B895-4C7E5FB548A1}" type="datetime1">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EB7D56-B6D1-4768-9057-62E3911EA7C5}" type="datetime1">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315200" y="6485159"/>
            <a:ext cx="1828800" cy="365125"/>
          </a:xfrm>
        </p:spPr>
        <p:txBody>
          <a:bodyPr/>
          <a:lstStyle>
            <a:lvl1pPr>
              <a:defRPr sz="1600"/>
            </a:lvl1pPr>
          </a:lstStyle>
          <a:p>
            <a:fld id="{5C014052-953B-4273-8F47-BF25327D5B24}"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304800" y="12192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12192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26033"/>
            <a:ext cx="43434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904999"/>
            <a:ext cx="4343400" cy="4420895"/>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7905"/>
            <a:ext cx="42672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 text styles</a:t>
            </a:r>
          </a:p>
        </p:txBody>
      </p:sp>
      <p:sp>
        <p:nvSpPr>
          <p:cNvPr id="6" name="Content Placeholder 5"/>
          <p:cNvSpPr>
            <a:spLocks noGrp="1"/>
          </p:cNvSpPr>
          <p:nvPr>
            <p:ph sz="quarter" idx="4"/>
          </p:nvPr>
        </p:nvSpPr>
        <p:spPr>
          <a:xfrm>
            <a:off x="4724400" y="1903704"/>
            <a:ext cx="4267200" cy="4420895"/>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43580B3-1FAA-40D2-92F8-B6D5F21DA7D8}" type="datetime1">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14052-953B-4273-8F47-BF25327D5B24}" type="slidenum">
              <a:rPr lang="en-US" smtClean="0"/>
              <a:t>‹#›</a:t>
            </a:fld>
            <a:endParaRPr lang="en-US"/>
          </a:p>
        </p:txBody>
      </p:sp>
      <p:sp>
        <p:nvSpPr>
          <p:cNvPr id="10" name="Title 9"/>
          <p:cNvSpPr>
            <a:spLocks noGrp="1"/>
          </p:cNvSpPr>
          <p:nvPr>
            <p:ph type="title"/>
          </p:nvPr>
        </p:nvSpPr>
        <p:spPr>
          <a:xfrm>
            <a:off x="304800" y="228600"/>
            <a:ext cx="8534400" cy="762000"/>
          </a:xfrm>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C41240-8173-4150-9628-D6579A0439B9}" type="datetime1">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6820D-FDB5-479A-B7C3-68EE11693F72}" type="datetime1">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a:effectLst/>
        </p:spPr>
        <p:txBody>
          <a:bodyPr anchor="b">
            <a:noAutofit/>
          </a:bodyPr>
          <a:lstStyle>
            <a:lvl1pPr marL="228600" indent="-228600" algn="ctr">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990600"/>
            <a:ext cx="4017085" cy="533400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990599"/>
            <a:ext cx="4191000" cy="53144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372600" y="6248400"/>
            <a:ext cx="2514600" cy="365125"/>
          </a:xfrm>
        </p:spPr>
        <p:txBody>
          <a:bodyPr/>
          <a:lstStyle/>
          <a:p>
            <a:fld id="{887926B8-7CAA-432F-A347-26A7F4E0D5FE}" type="datetime1">
              <a:rPr lang="en-US" smtClean="0"/>
              <a:t>11/4/2019</a:t>
            </a:fld>
            <a:endParaRPr lang="en-US"/>
          </a:p>
        </p:txBody>
      </p:sp>
      <p:sp>
        <p:nvSpPr>
          <p:cNvPr id="6" name="Footer Placeholder 5"/>
          <p:cNvSpPr>
            <a:spLocks noGrp="1"/>
          </p:cNvSpPr>
          <p:nvPr>
            <p:ph type="ftr" sz="quarter" idx="11"/>
          </p:nvPr>
        </p:nvSpPr>
        <p:spPr>
          <a:xfrm>
            <a:off x="-3810000" y="5791200"/>
            <a:ext cx="3352801" cy="365125"/>
          </a:xfrm>
        </p:spPr>
        <p:txBody>
          <a:bodyPr/>
          <a:lstStyle/>
          <a:p>
            <a:endParaRPr lang="en-US"/>
          </a:p>
        </p:txBody>
      </p:sp>
      <p:sp>
        <p:nvSpPr>
          <p:cNvPr id="7" name="Slide Number Placeholder 6"/>
          <p:cNvSpPr>
            <a:spLocks noGrp="1"/>
          </p:cNvSpPr>
          <p:nvPr>
            <p:ph type="sldNum" sz="quarter" idx="12"/>
          </p:nvPr>
        </p:nvSpPr>
        <p:spPr>
          <a:xfrm>
            <a:off x="71628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99611"/>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81000" y="1219200"/>
            <a:ext cx="3694114" cy="480060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657600" y="6096000"/>
            <a:ext cx="3352801" cy="365125"/>
          </a:xfrm>
        </p:spPr>
        <p:txBody>
          <a:bodyPr/>
          <a:lstStyle/>
          <a:p>
            <a:endParaRPr lang="en-US"/>
          </a:p>
        </p:txBody>
      </p:sp>
      <p:sp>
        <p:nvSpPr>
          <p:cNvPr id="7" name="Slide Number Placeholder 6"/>
          <p:cNvSpPr>
            <a:spLocks noGrp="1"/>
          </p:cNvSpPr>
          <p:nvPr>
            <p:ph type="sldNum" sz="quarter" idx="12"/>
          </p:nvPr>
        </p:nvSpPr>
        <p:spPr>
          <a:xfrm>
            <a:off x="7315200" y="6455257"/>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
        <p:nvSpPr>
          <p:cNvPr id="2" name="Title 1"/>
          <p:cNvSpPr>
            <a:spLocks noGrp="1"/>
          </p:cNvSpPr>
          <p:nvPr>
            <p:ph type="title"/>
          </p:nvPr>
        </p:nvSpPr>
        <p:spPr>
          <a:xfrm>
            <a:off x="304800" y="228600"/>
            <a:ext cx="8458200" cy="685800"/>
          </a:xfrm>
        </p:spPr>
        <p:txBody>
          <a:bodyPr anchor="b">
            <a:noAutofit/>
          </a:bodyPr>
          <a:lstStyle>
            <a:lvl1pPr algn="l">
              <a:defRPr sz="4600" b="1">
                <a:effectLst/>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6752" y="5105400"/>
            <a:ext cx="9144000" cy="1752600"/>
          </a:xfrm>
          <a:prstGeom prst="rect">
            <a:avLst/>
          </a:prstGeom>
          <a:gradFill flip="none" rotWithShape="1">
            <a:gsLst>
              <a:gs pos="0">
                <a:schemeClr val="bg1">
                  <a:alpha val="91000"/>
                </a:schemeClr>
              </a:gs>
              <a:gs pos="37000">
                <a:schemeClr val="bg1">
                  <a:alpha val="76000"/>
                </a:schemeClr>
              </a:gs>
              <a:gs pos="100000">
                <a:schemeClr val="bg2">
                  <a:alpha val="7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304800"/>
            <a:ext cx="8534400" cy="762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295400"/>
            <a:ext cx="85344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96400" y="6087775"/>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FA8D370-C867-4A0A-A41E-4D1D65A94D9E}" type="datetime1">
              <a:rPr lang="en-US" smtClean="0"/>
              <a:t>11/4/2019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85299" y="6492875"/>
            <a:ext cx="1828800" cy="365125"/>
          </a:xfrm>
          <a:prstGeom prst="rect">
            <a:avLst/>
          </a:prstGeom>
        </p:spPr>
        <p:txBody>
          <a:bodyPr vert="horz" lIns="91440" tIns="45720" rIns="91440" bIns="45720" rtlCol="0" anchor="ctr"/>
          <a:lstStyle>
            <a:lvl1pPr algn="r">
              <a:defRPr sz="1600" b="1">
                <a:solidFill>
                  <a:schemeClr val="bg2">
                    <a:lumMod val="10000"/>
                  </a:schemeClr>
                </a:solidFill>
              </a:defRPr>
            </a:lvl1pPr>
          </a:lstStyle>
          <a:p>
            <a:fld id="{5C014052-953B-4273-8F47-BF25327D5B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5.jpeg"/><Relationship Id="rId5" Type="http://schemas.microsoft.com/office/2007/relationships/hdphoto" Target="../media/hdphoto7.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10.wdp"/><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microsoft.com/office/2007/relationships/hdphoto" Target="../media/hdphoto11.wdp"/></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62.jpe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7.jpg"/><Relationship Id="rId7" Type="http://schemas.openxmlformats.org/officeDocument/2006/relationships/image" Target="../media/image6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57.jpeg"/><Relationship Id="rId4" Type="http://schemas.openxmlformats.org/officeDocument/2006/relationships/image" Target="../media/image22.png"/><Relationship Id="rId9" Type="http://schemas.microsoft.com/office/2007/relationships/hdphoto" Target="../media/hdphoto13.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7.jp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hyperlink" Target="mailto:calendar@torahtothetribes.com" TargetMode="External"/><Relationship Id="rId2"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image" Target="../media/image70.jpeg"/><Relationship Id="rId5" Type="http://schemas.microsoft.com/office/2007/relationships/hdphoto" Target="../media/hdphoto14.wdp"/><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6.jpe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772400" y="6492875"/>
            <a:ext cx="1828800" cy="365125"/>
          </a:xfrm>
        </p:spPr>
        <p:txBody>
          <a:bodyPr/>
          <a:lstStyle/>
          <a:p>
            <a:fld id="{5C014052-953B-4273-8F47-BF25327D5B24}" type="slidenum">
              <a:rPr lang="en-US" smtClean="0"/>
              <a:t>1</a:t>
            </a:fld>
            <a:endParaRPr lang="en-US" dirty="0"/>
          </a:p>
        </p:txBody>
      </p:sp>
      <p:sp>
        <p:nvSpPr>
          <p:cNvPr id="3" name="TextBox 2"/>
          <p:cNvSpPr txBox="1"/>
          <p:nvPr/>
        </p:nvSpPr>
        <p:spPr>
          <a:xfrm>
            <a:off x="0" y="5257800"/>
            <a:ext cx="914400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dirty="0" smtClean="0">
                <a:solidFill>
                  <a:srgbClr val="0070C0"/>
                </a:solidFill>
                <a:latin typeface="Comic Sans MS" pitchFamily="66" charset="0"/>
              </a:rPr>
              <a:t>Review, Brand New &amp; Q&amp;A @</a:t>
            </a:r>
            <a:br>
              <a:rPr lang="en-US" sz="4800" b="1" dirty="0" smtClean="0">
                <a:solidFill>
                  <a:srgbClr val="0070C0"/>
                </a:solidFill>
                <a:latin typeface="Comic Sans MS" pitchFamily="66" charset="0"/>
              </a:rPr>
            </a:br>
            <a:r>
              <a:rPr lang="en-US" sz="4800" b="1" dirty="0" smtClean="0">
                <a:solidFill>
                  <a:srgbClr val="0070C0"/>
                </a:solidFill>
                <a:latin typeface="Comic Sans MS" pitchFamily="66" charset="0"/>
              </a:rPr>
              <a:t>Calendar Conversation Class</a:t>
            </a:r>
            <a:endParaRPr lang="en-US" sz="4000" b="1" dirty="0">
              <a:latin typeface="Comic Sans MS" pitchFamily="66" charset="0"/>
            </a:endParaRPr>
          </a:p>
        </p:txBody>
      </p:sp>
      <p:sp>
        <p:nvSpPr>
          <p:cNvPr id="4" name="Rectangle 3"/>
          <p:cNvSpPr/>
          <p:nvPr/>
        </p:nvSpPr>
        <p:spPr>
          <a:xfrm>
            <a:off x="-4780280" y="25400"/>
            <a:ext cx="4724400" cy="2308324"/>
          </a:xfrm>
          <a:prstGeom prst="rect">
            <a:avLst/>
          </a:prstGeom>
          <a:solidFill>
            <a:schemeClr val="accent2">
              <a:lumMod val="20000"/>
              <a:lumOff val="80000"/>
            </a:schemeClr>
          </a:solidFill>
        </p:spPr>
        <p:txBody>
          <a:bodyPr wrap="square" lIns="91440" tIns="45720" rIns="91440" bIns="45720">
            <a:spAutoFit/>
          </a:bodyPr>
          <a:lstStyle/>
          <a:p>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Sept 15/19:  (I think this is the last PPT we used.)</a:t>
            </a:r>
          </a:p>
          <a:p>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See word document on Gap Theory that Tim and </a:t>
            </a:r>
            <a:r>
              <a:rPr lang="en-US" sz="1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Charl</a:t>
            </a: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responded to for April Carlson on the gap theory in </a:t>
            </a:r>
            <a:r>
              <a:rPr lang="en-US" sz="1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vss</a:t>
            </a: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 and 2 for H1961 (was) … as this is going to keep returning.  I had sent her the PDF of slides 10-15 on my work around this Hebrew word number</a:t>
            </a: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 4/19 – </a:t>
            </a:r>
            <a:r>
              <a:rPr lang="en-US" sz="1600" b="1" dirty="0" smtClean="0">
                <a:ln w="1905"/>
                <a:solidFill>
                  <a:srgbClr val="FF0000"/>
                </a:solidFill>
                <a:effectLst>
                  <a:innerShdw blurRad="69850" dist="43180" dir="5400000">
                    <a:srgbClr val="000000">
                      <a:alpha val="65000"/>
                    </a:srgbClr>
                  </a:innerShdw>
                </a:effectLst>
              </a:rPr>
              <a:t>huge error on slide 21 detected by Evelyn Nelson. Fix and replace on CCC website.</a:t>
            </a:r>
            <a:endPar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9" name="Group 8"/>
          <p:cNvGrpSpPr/>
          <p:nvPr/>
        </p:nvGrpSpPr>
        <p:grpSpPr>
          <a:xfrm>
            <a:off x="-2697480" y="4343400"/>
            <a:ext cx="2667000" cy="1581149"/>
            <a:chOff x="0" y="3286124"/>
            <a:chExt cx="5562600" cy="3476625"/>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86124"/>
              <a:ext cx="55626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70560" y="6431280"/>
              <a:ext cx="4191000" cy="228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9846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5477" b="5477"/>
          <a:stretch>
            <a:fillRect/>
          </a:stretch>
        </p:blipFill>
        <p:spPr>
          <a:xfrm>
            <a:off x="4648200" y="1981200"/>
            <a:ext cx="4114800" cy="2895600"/>
          </a:xfrm>
        </p:spPr>
      </p:pic>
      <p:sp>
        <p:nvSpPr>
          <p:cNvPr id="3" name="Text Placeholder 2"/>
          <p:cNvSpPr>
            <a:spLocks noGrp="1"/>
          </p:cNvSpPr>
          <p:nvPr>
            <p:ph type="body" sz="half" idx="2"/>
          </p:nvPr>
        </p:nvSpPr>
        <p:spPr>
          <a:xfrm>
            <a:off x="533400" y="2667000"/>
            <a:ext cx="4343400" cy="3962400"/>
          </a:xfrm>
        </p:spPr>
        <p:txBody>
          <a:bodyPr anchor="t" anchorCtr="0">
            <a:normAutofit/>
            <a:scene3d>
              <a:camera prst="orthographicFront"/>
              <a:lightRig rig="threePt" dir="t"/>
            </a:scene3d>
            <a:sp3d extrusionH="57150">
              <a:bevelT w="38100" h="38100"/>
            </a:sp3d>
          </a:bodyPr>
          <a:lstStyle/>
          <a:p>
            <a:pPr marL="0" indent="0">
              <a:buNone/>
            </a:pPr>
            <a:r>
              <a:rPr lang="en-US" sz="2000" b="1" dirty="0" smtClean="0">
                <a:solidFill>
                  <a:srgbClr val="8C4C64"/>
                </a:solidFill>
              </a:rPr>
              <a:t>The following information is </a:t>
            </a:r>
            <a:r>
              <a:rPr lang="en-US" sz="2000" b="1" dirty="0" smtClean="0">
                <a:solidFill>
                  <a:schemeClr val="accent5">
                    <a:lumMod val="50000"/>
                  </a:schemeClr>
                </a:solidFill>
              </a:rPr>
              <a:t>for your consideration only </a:t>
            </a:r>
            <a:r>
              <a:rPr lang="en-US" sz="2000" b="1" dirty="0" smtClean="0">
                <a:solidFill>
                  <a:srgbClr val="8C4C64"/>
                </a:solidFill>
              </a:rPr>
              <a:t>with a short investigation on the 1</a:t>
            </a:r>
            <a:r>
              <a:rPr lang="en-US" sz="2000" b="1" baseline="30000" dirty="0" smtClean="0">
                <a:solidFill>
                  <a:srgbClr val="8C4C64"/>
                </a:solidFill>
              </a:rPr>
              <a:t>st</a:t>
            </a:r>
            <a:r>
              <a:rPr lang="en-US" sz="2000" b="1" dirty="0" smtClean="0">
                <a:solidFill>
                  <a:srgbClr val="8C4C64"/>
                </a:solidFill>
              </a:rPr>
              <a:t> usage of the word “was” [H1961] in Gen 1:2.  </a:t>
            </a:r>
          </a:p>
          <a:p>
            <a:pPr marL="0" indent="0">
              <a:buNone/>
            </a:pPr>
            <a:r>
              <a:rPr lang="en-US" sz="2000" b="1" dirty="0" smtClean="0">
                <a:solidFill>
                  <a:srgbClr val="0070C0"/>
                </a:solidFill>
              </a:rPr>
              <a:t>This section presents “an option” </a:t>
            </a:r>
            <a:br>
              <a:rPr lang="en-US" sz="2000" b="1" dirty="0" smtClean="0">
                <a:solidFill>
                  <a:srgbClr val="0070C0"/>
                </a:solidFill>
              </a:rPr>
            </a:br>
            <a:r>
              <a:rPr lang="en-US" sz="2000" b="1" dirty="0" smtClean="0">
                <a:solidFill>
                  <a:srgbClr val="0070C0"/>
                </a:solidFill>
              </a:rPr>
              <a:t>for understanding why the translators of the KJV selected the </a:t>
            </a:r>
            <a:br>
              <a:rPr lang="en-US" sz="2000" b="1" dirty="0" smtClean="0">
                <a:solidFill>
                  <a:srgbClr val="0070C0"/>
                </a:solidFill>
              </a:rPr>
            </a:br>
            <a:r>
              <a:rPr lang="en-US" sz="2000" b="1" dirty="0" smtClean="0">
                <a:solidFill>
                  <a:srgbClr val="0070C0"/>
                </a:solidFill>
              </a:rPr>
              <a:t>word “was” over other choices. </a:t>
            </a:r>
          </a:p>
          <a:p>
            <a:pPr marL="0" indent="0">
              <a:buNone/>
            </a:pPr>
            <a:r>
              <a:rPr lang="en-US" sz="2000" b="1" dirty="0" smtClean="0">
                <a:solidFill>
                  <a:schemeClr val="accent5">
                    <a:lumMod val="50000"/>
                  </a:schemeClr>
                </a:solidFill>
              </a:rPr>
              <a:t>Everyone is responsible to continue their own research and massage their conclusions.</a:t>
            </a:r>
            <a:endParaRPr lang="en-US" sz="2000" b="1" dirty="0">
              <a:solidFill>
                <a:schemeClr val="accent5">
                  <a:lumMod val="50000"/>
                </a:schemeClr>
              </a:solidFill>
            </a:endParaRPr>
          </a:p>
        </p:txBody>
      </p:sp>
      <p:sp>
        <p:nvSpPr>
          <p:cNvPr id="4" name="Slide Number Placeholder 3"/>
          <p:cNvSpPr>
            <a:spLocks noGrp="1"/>
          </p:cNvSpPr>
          <p:nvPr>
            <p:ph type="sldNum" sz="quarter" idx="12"/>
          </p:nvPr>
        </p:nvSpPr>
        <p:spPr>
          <a:xfrm>
            <a:off x="7239000" y="6455257"/>
            <a:ext cx="1828800" cy="365125"/>
          </a:xfrm>
        </p:spPr>
        <p:txBody>
          <a:bodyPr/>
          <a:lstStyle/>
          <a:p>
            <a:fld id="{5C014052-953B-4273-8F47-BF25327D5B24}" type="slidenum">
              <a:rPr lang="en-US" smtClean="0"/>
              <a:pPr/>
              <a:t>10</a:t>
            </a:fld>
            <a:endParaRPr lang="en-US" dirty="0"/>
          </a:p>
        </p:txBody>
      </p:sp>
      <p:sp>
        <p:nvSpPr>
          <p:cNvPr id="5" name="Title 4"/>
          <p:cNvSpPr>
            <a:spLocks noGrp="1"/>
          </p:cNvSpPr>
          <p:nvPr>
            <p:ph type="title"/>
          </p:nvPr>
        </p:nvSpPr>
        <p:spPr>
          <a:xfrm>
            <a:off x="3124200" y="228600"/>
            <a:ext cx="5943600" cy="1447800"/>
          </a:xfrm>
        </p:spPr>
        <p:txBody>
          <a:bodyPr>
            <a:scene3d>
              <a:camera prst="orthographicFront"/>
              <a:lightRig rig="threePt" dir="t"/>
            </a:scene3d>
            <a:sp3d extrusionH="57150">
              <a:bevelT w="38100" h="38100" prst="angle"/>
            </a:sp3d>
          </a:bodyPr>
          <a:lstStyle/>
          <a:p>
            <a:pPr algn="ctr"/>
            <a:r>
              <a:rPr lang="en-US" dirty="0" smtClean="0">
                <a:solidFill>
                  <a:srgbClr val="8C4C64"/>
                </a:solidFill>
              </a:rPr>
              <a:t>One </a:t>
            </a:r>
            <a:r>
              <a:rPr lang="en-US" sz="5400" dirty="0" smtClean="0">
                <a:solidFill>
                  <a:srgbClr val="8C4C64"/>
                </a:solidFill>
                <a:latin typeface="Matura MT Script Capitals" pitchFamily="66" charset="0"/>
              </a:rPr>
              <a:t>Announcement</a:t>
            </a:r>
            <a:r>
              <a:rPr lang="en-US" dirty="0" smtClean="0">
                <a:solidFill>
                  <a:srgbClr val="8C4C64"/>
                </a:solidFill>
              </a:rPr>
              <a:t> Before Going Further</a:t>
            </a:r>
            <a:endParaRPr lang="en-US" dirty="0">
              <a:solidFill>
                <a:srgbClr val="8C4C64"/>
              </a:solidFill>
            </a:endParaRPr>
          </a:p>
        </p:txBody>
      </p:sp>
      <p:pic>
        <p:nvPicPr>
          <p:cNvPr id="1026" name="Picture 2" descr="C:\Users\Rae\Desktop\Art New Grammar 101\white man clip art\3d white people\man-announce-01 png.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81400" y="-123253"/>
            <a:ext cx="3059907" cy="30599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e\Desktop\Art New Grammar 101\white man clip art\3d white people\white man hear ye me.jpg"/>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3702050" cy="2781567"/>
          </a:xfrm>
          <a:prstGeom prst="rect">
            <a:avLst/>
          </a:prstGeom>
          <a:noFill/>
          <a:effectLst>
            <a:softEdge rad="571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266788" y="5105400"/>
            <a:ext cx="2903360" cy="156966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200" b="1" dirty="0" smtClean="0">
                <a:ln w="1905"/>
                <a:solidFill>
                  <a:srgbClr val="8C4C64"/>
                </a:solidFill>
                <a:effectLst>
                  <a:innerShdw blurRad="69850" dist="43180" dir="5400000">
                    <a:srgbClr val="000000">
                      <a:alpha val="65000"/>
                    </a:srgbClr>
                  </a:innerShdw>
                </a:effectLst>
              </a:rPr>
              <a:t>Examining ONE</a:t>
            </a:r>
            <a:br>
              <a:rPr lang="en-US" sz="3200" b="1" dirty="0" smtClean="0">
                <a:ln w="1905"/>
                <a:solidFill>
                  <a:srgbClr val="8C4C64"/>
                </a:solidFill>
                <a:effectLst>
                  <a:innerShdw blurRad="69850" dist="43180" dir="5400000">
                    <a:srgbClr val="000000">
                      <a:alpha val="65000"/>
                    </a:srgbClr>
                  </a:innerShdw>
                </a:effectLst>
              </a:rPr>
            </a:br>
            <a:r>
              <a:rPr lang="en-US" sz="3200" b="1" dirty="0" smtClean="0">
                <a:ln w="1905"/>
                <a:solidFill>
                  <a:srgbClr val="8C4C64"/>
                </a:solidFill>
                <a:effectLst>
                  <a:innerShdw blurRad="69850" dist="43180" dir="5400000">
                    <a:srgbClr val="000000">
                      <a:alpha val="65000"/>
                    </a:srgbClr>
                  </a:innerShdw>
                </a:effectLst>
              </a:rPr>
              <a:t>Hermeneutic</a:t>
            </a:r>
            <a:br>
              <a:rPr lang="en-US" sz="3200" b="1" dirty="0" smtClean="0">
                <a:ln w="1905"/>
                <a:solidFill>
                  <a:srgbClr val="8C4C64"/>
                </a:solidFill>
                <a:effectLst>
                  <a:innerShdw blurRad="69850" dist="43180" dir="5400000">
                    <a:srgbClr val="000000">
                      <a:alpha val="65000"/>
                    </a:srgbClr>
                  </a:innerShdw>
                </a:effectLst>
              </a:rPr>
            </a:br>
            <a:r>
              <a:rPr lang="en-US" sz="3200" b="1" dirty="0" smtClean="0">
                <a:ln w="1905"/>
                <a:solidFill>
                  <a:srgbClr val="8C4C64"/>
                </a:solidFill>
                <a:effectLst>
                  <a:innerShdw blurRad="69850" dist="43180" dir="5400000">
                    <a:srgbClr val="000000">
                      <a:alpha val="65000"/>
                    </a:srgbClr>
                  </a:innerShdw>
                </a:effectLst>
              </a:rPr>
              <a:t> Principle</a:t>
            </a:r>
            <a:endParaRPr lang="en-US" sz="5400" b="1" cap="none" spc="0" dirty="0">
              <a:ln w="1905"/>
              <a:solidFill>
                <a:srgbClr val="8C4C64"/>
              </a:solidFill>
              <a:effectLst>
                <a:innerShdw blurRad="69850" dist="43180" dir="5400000">
                  <a:srgbClr val="000000">
                    <a:alpha val="65000"/>
                  </a:srgbClr>
                </a:innerShdw>
              </a:effectLst>
            </a:endParaRPr>
          </a:p>
        </p:txBody>
      </p:sp>
      <p:sp>
        <p:nvSpPr>
          <p:cNvPr id="10" name="TextBox 29"/>
          <p:cNvSpPr txBox="1"/>
          <p:nvPr/>
        </p:nvSpPr>
        <p:spPr>
          <a:xfrm>
            <a:off x="3429000" y="1828800"/>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3064060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100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100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7239000" y="6485159"/>
            <a:ext cx="1828800" cy="365125"/>
          </a:xfrm>
        </p:spPr>
        <p:txBody>
          <a:bodyPr/>
          <a:lstStyle/>
          <a:p>
            <a:fld id="{5C014052-953B-4273-8F47-BF25327D5B24}" type="slidenum">
              <a:rPr lang="en-US" smtClean="0"/>
              <a:pPr/>
              <a:t>11</a:t>
            </a:fld>
            <a:endParaRPr lang="en-US" dirty="0"/>
          </a:p>
        </p:txBody>
      </p:sp>
      <p:sp>
        <p:nvSpPr>
          <p:cNvPr id="10" name="Content Placeholder 9"/>
          <p:cNvSpPr>
            <a:spLocks noGrp="1"/>
          </p:cNvSpPr>
          <p:nvPr>
            <p:ph sz="quarter" idx="14"/>
          </p:nvPr>
        </p:nvSpPr>
        <p:spPr>
          <a:xfrm>
            <a:off x="228600" y="2590800"/>
            <a:ext cx="4343400" cy="4267200"/>
          </a:xfrm>
        </p:spPr>
        <p:txBody>
          <a:bodyPr>
            <a:normAutofit fontScale="92500" lnSpcReduction="10000"/>
            <a:scene3d>
              <a:camera prst="orthographicFront"/>
              <a:lightRig rig="threePt" dir="t"/>
            </a:scene3d>
            <a:sp3d extrusionH="57150">
              <a:bevelT w="38100" h="38100"/>
            </a:sp3d>
          </a:bodyPr>
          <a:lstStyle/>
          <a:p>
            <a:pPr>
              <a:buFont typeface="Arial" pitchFamily="34" charset="0"/>
              <a:buChar char="•"/>
            </a:pPr>
            <a:r>
              <a:rPr lang="en-US" b="1" dirty="0">
                <a:solidFill>
                  <a:srgbClr val="0070C0"/>
                </a:solidFill>
              </a:rPr>
              <a:t>Gen 1:2 is the </a:t>
            </a:r>
            <a:r>
              <a:rPr lang="en-US" b="1" u="sng" dirty="0">
                <a:solidFill>
                  <a:srgbClr val="0070C0"/>
                </a:solidFill>
              </a:rPr>
              <a:t>first time</a:t>
            </a:r>
            <a:r>
              <a:rPr lang="en-US" b="1" dirty="0">
                <a:solidFill>
                  <a:srgbClr val="0070C0"/>
                </a:solidFill>
              </a:rPr>
              <a:t> the word “</a:t>
            </a:r>
            <a:r>
              <a:rPr lang="en-US" b="1" u="sng" dirty="0">
                <a:solidFill>
                  <a:srgbClr val="0070C0"/>
                </a:solidFill>
              </a:rPr>
              <a:t>was</a:t>
            </a:r>
            <a:r>
              <a:rPr lang="en-US" b="1" dirty="0">
                <a:solidFill>
                  <a:srgbClr val="0070C0"/>
                </a:solidFill>
              </a:rPr>
              <a:t>” is used in Scripture.</a:t>
            </a:r>
          </a:p>
          <a:p>
            <a:pPr>
              <a:buFont typeface="Arial" pitchFamily="34" charset="0"/>
              <a:buChar char="•"/>
            </a:pPr>
            <a:r>
              <a:rPr lang="en-US" b="1" dirty="0" smtClean="0">
                <a:solidFill>
                  <a:srgbClr val="C00000"/>
                </a:solidFill>
              </a:rPr>
              <a:t>The word “was” can cause</a:t>
            </a:r>
            <a:br>
              <a:rPr lang="en-US" b="1" dirty="0" smtClean="0">
                <a:solidFill>
                  <a:srgbClr val="C00000"/>
                </a:solidFill>
              </a:rPr>
            </a:br>
            <a:r>
              <a:rPr lang="en-US" b="1" dirty="0" smtClean="0">
                <a:solidFill>
                  <a:srgbClr val="C00000"/>
                </a:solidFill>
              </a:rPr>
              <a:t>confusion for the proper understanding of the context.</a:t>
            </a:r>
          </a:p>
          <a:p>
            <a:pPr>
              <a:buFont typeface="Arial" pitchFamily="34" charset="0"/>
              <a:buChar char="•"/>
            </a:pPr>
            <a:r>
              <a:rPr lang="en-US" b="1" dirty="0" smtClean="0">
                <a:solidFill>
                  <a:srgbClr val="8C4C64"/>
                </a:solidFill>
              </a:rPr>
              <a:t>The Hermeneutic principle of … </a:t>
            </a:r>
            <a:r>
              <a:rPr lang="en-US" b="1" dirty="0" smtClean="0">
                <a:solidFill>
                  <a:srgbClr val="0070C0"/>
                </a:solidFill>
              </a:rPr>
              <a:t>“first word usage takes the first dictionary definition” </a:t>
            </a:r>
            <a:r>
              <a:rPr lang="en-US" b="1" dirty="0" smtClean="0">
                <a:solidFill>
                  <a:srgbClr val="8C4C64"/>
                </a:solidFill>
              </a:rPr>
              <a:t>does not </a:t>
            </a:r>
            <a:r>
              <a:rPr lang="en-US" b="1" u="sng" dirty="0" smtClean="0">
                <a:solidFill>
                  <a:schemeClr val="accent2">
                    <a:lumMod val="75000"/>
                  </a:schemeClr>
                </a:solidFill>
              </a:rPr>
              <a:t>seem</a:t>
            </a:r>
            <a:r>
              <a:rPr lang="en-US" b="1" dirty="0" smtClean="0">
                <a:solidFill>
                  <a:srgbClr val="8C4C64"/>
                </a:solidFill>
              </a:rPr>
              <a:t> to hold true for this word “was” this time. </a:t>
            </a:r>
          </a:p>
          <a:p>
            <a:pPr>
              <a:buFont typeface="Arial" pitchFamily="34" charset="0"/>
              <a:buChar char="•"/>
            </a:pPr>
            <a:r>
              <a:rPr lang="en-US" b="1" dirty="0" smtClean="0">
                <a:solidFill>
                  <a:srgbClr val="00B050"/>
                </a:solidFill>
              </a:rPr>
              <a:t>Why does “was” have to take another definition to fit the </a:t>
            </a:r>
            <a:br>
              <a:rPr lang="en-US" b="1" dirty="0" smtClean="0">
                <a:solidFill>
                  <a:srgbClr val="00B050"/>
                </a:solidFill>
              </a:rPr>
            </a:br>
            <a:r>
              <a:rPr lang="en-US" b="1" dirty="0" smtClean="0">
                <a:solidFill>
                  <a:srgbClr val="00B050"/>
                </a:solidFill>
              </a:rPr>
              <a:t>proper context of verse 2?</a:t>
            </a:r>
            <a:endParaRPr lang="en-US" b="1" dirty="0">
              <a:solidFill>
                <a:srgbClr val="00B050"/>
              </a:solidFill>
            </a:endParaRPr>
          </a:p>
        </p:txBody>
      </p:sp>
      <p:pic>
        <p:nvPicPr>
          <p:cNvPr id="4099" name="Picture 3" descr="C:\Users\Rae\Desktop\Genesis 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8552"/>
            <a:ext cx="7924800" cy="2143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Content Placeholder 1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572000" y="2514600"/>
            <a:ext cx="4012301"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609600" y="75029"/>
            <a:ext cx="7924800"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rgbClr val="0070C0"/>
                </a:solidFill>
              </a:rPr>
              <a:t>A Connection Between Sacred Name</a:t>
            </a:r>
            <a:endParaRPr lang="en-US" sz="3600" b="1" cap="none" spc="0" dirty="0">
              <a:ln/>
              <a:solidFill>
                <a:srgbClr val="0070C0"/>
              </a:solidFill>
              <a:effectLst/>
            </a:endParaRPr>
          </a:p>
        </p:txBody>
      </p:sp>
      <p:sp>
        <p:nvSpPr>
          <p:cNvPr id="15" name="Rectangle 14"/>
          <p:cNvSpPr/>
          <p:nvPr/>
        </p:nvSpPr>
        <p:spPr>
          <a:xfrm>
            <a:off x="2743200" y="1711959"/>
            <a:ext cx="5791200"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softRound"/>
              <a:contourClr>
                <a:schemeClr val="accent3">
                  <a:tint val="100000"/>
                  <a:shade val="100000"/>
                  <a:satMod val="100000"/>
                  <a:hueMod val="100000"/>
                </a:schemeClr>
              </a:contourClr>
            </a:sp3d>
          </a:bodyPr>
          <a:lstStyle/>
          <a:p>
            <a:pPr algn="ctr"/>
            <a:r>
              <a:rPr lang="en-US" sz="3600" b="1" dirty="0" smtClean="0">
                <a:ln/>
                <a:solidFill>
                  <a:srgbClr val="F2D8CF"/>
                </a:solidFill>
              </a:rPr>
              <a:t>&amp; </a:t>
            </a:r>
            <a:r>
              <a:rPr lang="en-US" sz="3600" b="1" dirty="0" smtClean="0">
                <a:ln/>
                <a:solidFill>
                  <a:srgbClr val="00B0F0"/>
                </a:solidFill>
              </a:rPr>
              <a:t>“was” </a:t>
            </a:r>
            <a:r>
              <a:rPr lang="en-US" sz="3600" b="1" dirty="0" smtClean="0">
                <a:ln/>
                <a:solidFill>
                  <a:srgbClr val="F2D8CF"/>
                </a:solidFill>
              </a:rPr>
              <a:t>(H1961) </a:t>
            </a:r>
            <a:r>
              <a:rPr lang="en-US" sz="3600" b="1" dirty="0" smtClean="0">
                <a:ln/>
                <a:solidFill>
                  <a:srgbClr val="00B0F0"/>
                </a:solidFill>
              </a:rPr>
              <a:t>in Gen 1:2</a:t>
            </a:r>
            <a:endParaRPr lang="en-US" sz="3600" b="1" cap="none" spc="0" dirty="0">
              <a:ln/>
              <a:solidFill>
                <a:srgbClr val="00B0F0"/>
              </a:solidFill>
              <a:effectLst/>
            </a:endParaRPr>
          </a:p>
        </p:txBody>
      </p:sp>
      <p:sp>
        <p:nvSpPr>
          <p:cNvPr id="17" name="Oval 16"/>
          <p:cNvSpPr/>
          <p:nvPr/>
        </p:nvSpPr>
        <p:spPr>
          <a:xfrm rot="21198902">
            <a:off x="6710110" y="4268231"/>
            <a:ext cx="990600" cy="455905"/>
          </a:xfrm>
          <a:prstGeom prst="ellipse">
            <a:avLst/>
          </a:prstGeom>
          <a:noFill/>
          <a:ln w="76200">
            <a:solidFill>
              <a:srgbClr val="F2D8C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19895" y="5334000"/>
            <a:ext cx="3934090" cy="707886"/>
          </a:xfrm>
          <a:prstGeom prst="rect">
            <a:avLst/>
          </a:prstGeom>
          <a:noFill/>
        </p:spPr>
        <p:txBody>
          <a:bodyPr wrap="none" lIns="91440" tIns="45720" rIns="91440" bIns="45720">
            <a:spAutoFit/>
          </a:bodyPr>
          <a:lstStyle/>
          <a:p>
            <a:pPr algn="ctr"/>
            <a:r>
              <a:rPr lang="en-US" sz="4000" b="1" dirty="0" smtClean="0">
                <a:ln w="1905"/>
                <a:solidFill>
                  <a:schemeClr val="accent2">
                    <a:lumMod val="75000"/>
                  </a:schemeClr>
                </a:solidFill>
                <a:effectLst>
                  <a:innerShdw blurRad="69850" dist="43180" dir="5400000">
                    <a:srgbClr val="000000">
                      <a:alpha val="65000"/>
                    </a:srgbClr>
                  </a:innerShdw>
                </a:effectLst>
              </a:rPr>
              <a:t>H1961 is “</a:t>
            </a:r>
            <a:r>
              <a:rPr lang="en-US" sz="4000" b="1" dirty="0" err="1" smtClean="0">
                <a:ln w="1905"/>
                <a:solidFill>
                  <a:schemeClr val="accent2">
                    <a:lumMod val="75000"/>
                  </a:schemeClr>
                </a:solidFill>
                <a:effectLst>
                  <a:innerShdw blurRad="69850" dist="43180" dir="5400000">
                    <a:srgbClr val="000000">
                      <a:alpha val="65000"/>
                    </a:srgbClr>
                  </a:innerShdw>
                </a:effectLst>
              </a:rPr>
              <a:t>ha</a:t>
            </a:r>
            <a:r>
              <a:rPr lang="en-US" sz="4000" b="1" dirty="0" err="1" smtClean="0">
                <a:ln w="1905"/>
                <a:solidFill>
                  <a:srgbClr val="00B0F0"/>
                </a:solidFill>
                <a:effectLst>
                  <a:innerShdw blurRad="69850" dist="43180" dir="5400000">
                    <a:srgbClr val="000000">
                      <a:alpha val="65000"/>
                    </a:srgbClr>
                  </a:innerShdw>
                </a:effectLst>
              </a:rPr>
              <a:t>yah</a:t>
            </a:r>
            <a:r>
              <a:rPr lang="en-US" sz="4000" b="1" dirty="0" smtClean="0">
                <a:ln w="1905"/>
                <a:solidFill>
                  <a:schemeClr val="accent2">
                    <a:lumMod val="75000"/>
                  </a:schemeClr>
                </a:solidFill>
                <a:effectLst>
                  <a:innerShdw blurRad="69850" dist="43180" dir="5400000">
                    <a:srgbClr val="000000">
                      <a:alpha val="65000"/>
                    </a:srgbClr>
                  </a:innerShdw>
                </a:effectLst>
              </a:rPr>
              <a:t>”</a:t>
            </a:r>
            <a:endParaRPr lang="en-US" sz="4000" b="1" cap="none" spc="0" dirty="0">
              <a:ln w="1905"/>
              <a:solidFill>
                <a:schemeClr val="accent2">
                  <a:lumMod val="75000"/>
                </a:schemeClr>
              </a:solidFill>
              <a:effectLst>
                <a:innerShdw blurRad="69850" dist="43180" dir="5400000">
                  <a:srgbClr val="000000">
                    <a:alpha val="65000"/>
                  </a:srgbClr>
                </a:innerShdw>
              </a:effectLst>
            </a:endParaRPr>
          </a:p>
        </p:txBody>
      </p:sp>
      <p:sp>
        <p:nvSpPr>
          <p:cNvPr id="12" name="TextBox 29"/>
          <p:cNvSpPr txBox="1"/>
          <p:nvPr/>
        </p:nvSpPr>
        <p:spPr>
          <a:xfrm>
            <a:off x="6161035" y="6126718"/>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3530660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175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175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7239000" y="6485159"/>
            <a:ext cx="1828800" cy="365125"/>
          </a:xfrm>
        </p:spPr>
        <p:txBody>
          <a:bodyPr/>
          <a:lstStyle/>
          <a:p>
            <a:fld id="{5C014052-953B-4273-8F47-BF25327D5B24}" type="slidenum">
              <a:rPr lang="en-US" smtClean="0"/>
              <a:pPr/>
              <a:t>12</a:t>
            </a:fld>
            <a:endParaRPr lang="en-US" dirty="0"/>
          </a:p>
        </p:txBody>
      </p:sp>
      <p:sp>
        <p:nvSpPr>
          <p:cNvPr id="10" name="Content Placeholder 9"/>
          <p:cNvSpPr>
            <a:spLocks noGrp="1"/>
          </p:cNvSpPr>
          <p:nvPr>
            <p:ph sz="quarter" idx="14"/>
          </p:nvPr>
        </p:nvSpPr>
        <p:spPr>
          <a:xfrm>
            <a:off x="4495800" y="2286000"/>
            <a:ext cx="4495800" cy="42672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rgbClr val="0070C0"/>
                </a:solidFill>
              </a:rPr>
              <a:t>Matt 1:21  </a:t>
            </a:r>
            <a:r>
              <a:rPr lang="en-US" b="1" dirty="0" smtClean="0"/>
              <a:t>… thou shalt call his name JESUS (</a:t>
            </a:r>
            <a:r>
              <a:rPr lang="en-US" b="1" dirty="0" smtClean="0">
                <a:solidFill>
                  <a:srgbClr val="8C4C64"/>
                </a:solidFill>
              </a:rPr>
              <a:t>G2424</a:t>
            </a:r>
            <a:r>
              <a:rPr lang="en-US" b="1" dirty="0" smtClean="0"/>
              <a:t>) …</a:t>
            </a:r>
          </a:p>
          <a:p>
            <a:pPr>
              <a:buFont typeface="Arial" pitchFamily="34" charset="0"/>
              <a:buChar char="•"/>
            </a:pPr>
            <a:r>
              <a:rPr lang="en-US" b="1" dirty="0" err="1" smtClean="0">
                <a:solidFill>
                  <a:srgbClr val="8C4C64"/>
                </a:solidFill>
              </a:rPr>
              <a:t>Iesous</a:t>
            </a:r>
            <a:r>
              <a:rPr lang="en-US" b="1" dirty="0" smtClean="0">
                <a:solidFill>
                  <a:srgbClr val="8C4C64"/>
                </a:solidFill>
              </a:rPr>
              <a:t> </a:t>
            </a:r>
            <a:r>
              <a:rPr lang="en-US" b="1" dirty="0">
                <a:solidFill>
                  <a:srgbClr val="8C4C64"/>
                </a:solidFill>
              </a:rPr>
              <a:t>(</a:t>
            </a:r>
            <a:r>
              <a:rPr lang="en-US" b="1" dirty="0" err="1">
                <a:solidFill>
                  <a:srgbClr val="8C4C64"/>
                </a:solidFill>
              </a:rPr>
              <a:t>ee</a:t>
            </a:r>
            <a:r>
              <a:rPr lang="en-US" b="1" dirty="0">
                <a:solidFill>
                  <a:srgbClr val="8C4C64"/>
                </a:solidFill>
              </a:rPr>
              <a:t>-ay-</a:t>
            </a:r>
            <a:r>
              <a:rPr lang="en-US" b="1" dirty="0" err="1">
                <a:solidFill>
                  <a:srgbClr val="8C4C64"/>
                </a:solidFill>
              </a:rPr>
              <a:t>sooce</a:t>
            </a:r>
            <a:r>
              <a:rPr lang="en-US" b="1" dirty="0">
                <a:solidFill>
                  <a:srgbClr val="8C4C64"/>
                </a:solidFill>
              </a:rPr>
              <a:t>'); of Hebrew origin </a:t>
            </a:r>
            <a:r>
              <a:rPr lang="en-US" b="1" dirty="0" smtClean="0">
                <a:solidFill>
                  <a:srgbClr val="8C4C64"/>
                </a:solidFill>
              </a:rPr>
              <a:t>[</a:t>
            </a:r>
            <a:r>
              <a:rPr lang="en-US" b="1" dirty="0">
                <a:solidFill>
                  <a:srgbClr val="0070C0"/>
                </a:solidFill>
              </a:rPr>
              <a:t>H</a:t>
            </a:r>
            <a:r>
              <a:rPr lang="en-US" b="1" dirty="0" smtClean="0">
                <a:solidFill>
                  <a:srgbClr val="0070C0"/>
                </a:solidFill>
              </a:rPr>
              <a:t>3091</a:t>
            </a:r>
            <a:r>
              <a:rPr lang="en-US" b="1" dirty="0">
                <a:solidFill>
                  <a:srgbClr val="8C4C64"/>
                </a:solidFill>
              </a:rPr>
              <a:t>]; Jesus (</a:t>
            </a:r>
            <a:r>
              <a:rPr lang="en-US" sz="1800" b="1" dirty="0">
                <a:solidFill>
                  <a:srgbClr val="8C4C64"/>
                </a:solidFill>
              </a:rPr>
              <a:t>i.e. </a:t>
            </a:r>
            <a:r>
              <a:rPr lang="en-US" sz="1800" b="1" dirty="0" err="1">
                <a:solidFill>
                  <a:srgbClr val="8C4C64"/>
                </a:solidFill>
              </a:rPr>
              <a:t>Jehoshua</a:t>
            </a:r>
            <a:r>
              <a:rPr lang="en-US" b="1" dirty="0">
                <a:solidFill>
                  <a:srgbClr val="8C4C64"/>
                </a:solidFill>
              </a:rPr>
              <a:t>), the name of our </a:t>
            </a:r>
            <a:r>
              <a:rPr lang="en-US" b="1" dirty="0" smtClean="0">
                <a:solidFill>
                  <a:srgbClr val="8C4C64"/>
                </a:solidFill>
              </a:rPr>
              <a:t>Lord [Master]… </a:t>
            </a:r>
            <a:endParaRPr lang="en-US" b="1" dirty="0">
              <a:solidFill>
                <a:srgbClr val="8C4C64"/>
              </a:solidFill>
            </a:endParaRPr>
          </a:p>
          <a:p>
            <a:pPr>
              <a:buFont typeface="Arial" pitchFamily="34" charset="0"/>
              <a:buChar char="•"/>
            </a:pPr>
            <a:r>
              <a:rPr lang="en-US" b="1" dirty="0" smtClean="0">
                <a:solidFill>
                  <a:srgbClr val="0070C0"/>
                </a:solidFill>
              </a:rPr>
              <a:t>H3091</a:t>
            </a:r>
            <a:r>
              <a:rPr lang="en-US" b="1" dirty="0" smtClean="0"/>
              <a:t>  </a:t>
            </a:r>
            <a:r>
              <a:rPr lang="en-US" sz="2000" b="1" dirty="0" err="1" smtClean="0"/>
              <a:t>Yehowshuwa</a:t>
            </a:r>
            <a:r>
              <a:rPr lang="en-US" sz="2000" b="1" dirty="0"/>
              <a:t>`</a:t>
            </a:r>
            <a:r>
              <a:rPr lang="en-US" b="1" dirty="0"/>
              <a:t> (</a:t>
            </a:r>
            <a:r>
              <a:rPr lang="en-US" b="1" dirty="0" err="1"/>
              <a:t>yeh</a:t>
            </a:r>
            <a:r>
              <a:rPr lang="en-US" b="1" dirty="0"/>
              <a:t>-ho-shoo'-ah); </a:t>
            </a:r>
            <a:r>
              <a:rPr lang="en-US" sz="1600" dirty="0"/>
              <a:t>or </a:t>
            </a:r>
            <a:r>
              <a:rPr lang="en-US" sz="1600" dirty="0" err="1"/>
              <a:t>Yehowshu</a:t>
            </a:r>
            <a:r>
              <a:rPr lang="en-US" sz="1600" dirty="0"/>
              <a:t>` a (</a:t>
            </a:r>
            <a:r>
              <a:rPr lang="en-US" sz="1600" dirty="0" err="1"/>
              <a:t>yeh</a:t>
            </a:r>
            <a:r>
              <a:rPr lang="en-US" sz="1600" dirty="0"/>
              <a:t>-ho-shoo'-ah); </a:t>
            </a:r>
            <a:r>
              <a:rPr lang="en-US" sz="1600" dirty="0" smtClean="0"/>
              <a:t> </a:t>
            </a:r>
            <a:r>
              <a:rPr lang="en-US" sz="2000" dirty="0" smtClean="0"/>
              <a:t>from </a:t>
            </a:r>
            <a:r>
              <a:rPr lang="en-US" sz="2000" b="1" dirty="0">
                <a:solidFill>
                  <a:srgbClr val="7030A0"/>
                </a:solidFill>
              </a:rPr>
              <a:t>H</a:t>
            </a:r>
            <a:r>
              <a:rPr lang="en-US" sz="2000" b="1" dirty="0" smtClean="0">
                <a:solidFill>
                  <a:srgbClr val="7030A0"/>
                </a:solidFill>
              </a:rPr>
              <a:t>3068</a:t>
            </a:r>
            <a:r>
              <a:rPr lang="en-US" sz="2000" dirty="0" smtClean="0"/>
              <a:t> </a:t>
            </a:r>
            <a:r>
              <a:rPr lang="en-US" sz="2000" dirty="0"/>
              <a:t>and </a:t>
            </a:r>
            <a:r>
              <a:rPr lang="en-US" sz="2000" b="1" dirty="0">
                <a:solidFill>
                  <a:schemeClr val="accent5">
                    <a:lumMod val="75000"/>
                  </a:schemeClr>
                </a:solidFill>
              </a:rPr>
              <a:t>H</a:t>
            </a:r>
            <a:r>
              <a:rPr lang="en-US" sz="2000" b="1" dirty="0" smtClean="0">
                <a:solidFill>
                  <a:schemeClr val="accent5">
                    <a:lumMod val="75000"/>
                  </a:schemeClr>
                </a:solidFill>
              </a:rPr>
              <a:t>3467</a:t>
            </a:r>
            <a:r>
              <a:rPr lang="en-US" sz="2000" dirty="0" smtClean="0"/>
              <a:t>;</a:t>
            </a:r>
            <a:br>
              <a:rPr lang="en-US" sz="2000" dirty="0" smtClean="0"/>
            </a:br>
            <a:r>
              <a:rPr lang="en-US" sz="2000" dirty="0" smtClean="0"/>
              <a:t> </a:t>
            </a:r>
            <a:r>
              <a:rPr lang="en-US" sz="2000" dirty="0" smtClean="0">
                <a:solidFill>
                  <a:srgbClr val="002060"/>
                </a:solidFill>
              </a:rPr>
              <a:t>[</a:t>
            </a:r>
            <a:r>
              <a:rPr lang="en-US" sz="2000" b="1" dirty="0" smtClean="0">
                <a:solidFill>
                  <a:srgbClr val="002060"/>
                </a:solidFill>
              </a:rPr>
              <a:t>Yahuah-saved</a:t>
            </a:r>
            <a:r>
              <a:rPr lang="en-US" sz="2000" dirty="0" smtClean="0">
                <a:solidFill>
                  <a:srgbClr val="002060"/>
                </a:solidFill>
              </a:rPr>
              <a:t>]</a:t>
            </a:r>
            <a:r>
              <a:rPr lang="en-US" sz="2000" dirty="0" smtClean="0"/>
              <a:t> </a:t>
            </a:r>
            <a:r>
              <a:rPr lang="en-US" sz="1800" b="1" dirty="0" smtClean="0">
                <a:solidFill>
                  <a:srgbClr val="0070C0"/>
                </a:solidFill>
              </a:rPr>
              <a:t>Jehovah-saved</a:t>
            </a:r>
            <a:r>
              <a:rPr lang="en-US" sz="1800" dirty="0" smtClean="0">
                <a:solidFill>
                  <a:srgbClr val="0070C0"/>
                </a:solidFill>
              </a:rPr>
              <a:t>;</a:t>
            </a:r>
            <a:r>
              <a:rPr lang="en-US" sz="2000" dirty="0" smtClean="0"/>
              <a:t> </a:t>
            </a:r>
            <a:r>
              <a:rPr lang="en-US" sz="2000" dirty="0" err="1"/>
              <a:t>Jehoshua</a:t>
            </a:r>
            <a:r>
              <a:rPr lang="en-US" sz="2000" dirty="0"/>
              <a:t> (i.e. </a:t>
            </a:r>
            <a:r>
              <a:rPr lang="en-US" sz="2000" dirty="0" smtClean="0"/>
              <a:t>Joshua).</a:t>
            </a:r>
          </a:p>
          <a:p>
            <a:pPr>
              <a:buFont typeface="Arial" pitchFamily="34" charset="0"/>
              <a:buChar char="•"/>
            </a:pPr>
            <a:r>
              <a:rPr lang="en-US" sz="2400" b="1" dirty="0" smtClean="0">
                <a:solidFill>
                  <a:srgbClr val="0070C0"/>
                </a:solidFill>
              </a:rPr>
              <a:t>Yahusha</a:t>
            </a:r>
            <a:r>
              <a:rPr lang="en-US" sz="2400" dirty="0" smtClean="0"/>
              <a:t> (the Son) means </a:t>
            </a:r>
            <a:br>
              <a:rPr lang="en-US" sz="2400" dirty="0" smtClean="0"/>
            </a:br>
            <a:r>
              <a:rPr lang="en-US" sz="2400" b="1" dirty="0" smtClean="0">
                <a:solidFill>
                  <a:srgbClr val="0070C0"/>
                </a:solidFill>
              </a:rPr>
              <a:t>Yahuah-Saved.</a:t>
            </a:r>
            <a:endParaRPr lang="en-US" sz="2400" b="1" dirty="0">
              <a:solidFill>
                <a:srgbClr val="0070C0"/>
              </a:solidFill>
            </a:endParaRPr>
          </a:p>
        </p:txBody>
      </p:sp>
      <p:pic>
        <p:nvPicPr>
          <p:cNvPr id="16" name="Content Placeholder 1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07299" y="2133600"/>
            <a:ext cx="4012301"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228600" y="0"/>
            <a:ext cx="8875170" cy="144655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rgbClr val="0070C0"/>
                </a:solidFill>
              </a:rPr>
              <a:t>Is it possible </a:t>
            </a:r>
            <a:r>
              <a:rPr lang="en-US" sz="4400" b="1" dirty="0" smtClean="0">
                <a:ln/>
                <a:solidFill>
                  <a:srgbClr val="00B0F0"/>
                </a:solidFill>
              </a:rPr>
              <a:t>H1961</a:t>
            </a:r>
            <a:r>
              <a:rPr lang="en-US" sz="4400" b="1" dirty="0" smtClean="0">
                <a:ln/>
                <a:solidFill>
                  <a:srgbClr val="0070C0"/>
                </a:solidFill>
              </a:rPr>
              <a:t> has something </a:t>
            </a:r>
            <a:br>
              <a:rPr lang="en-US" sz="4400" b="1" dirty="0" smtClean="0">
                <a:ln/>
                <a:solidFill>
                  <a:srgbClr val="0070C0"/>
                </a:solidFill>
              </a:rPr>
            </a:br>
            <a:r>
              <a:rPr lang="en-US" sz="4400" b="1" dirty="0" smtClean="0">
                <a:ln/>
                <a:solidFill>
                  <a:srgbClr val="0070C0"/>
                </a:solidFill>
              </a:rPr>
              <a:t>to do with the Sacred Name?</a:t>
            </a:r>
            <a:endParaRPr lang="en-US" sz="4400" b="1" cap="none" spc="0" dirty="0">
              <a:ln/>
              <a:solidFill>
                <a:srgbClr val="0070C0"/>
              </a:solidFill>
              <a:effectLst/>
            </a:endParaRPr>
          </a:p>
        </p:txBody>
      </p:sp>
      <p:sp>
        <p:nvSpPr>
          <p:cNvPr id="15" name="Rectangle 14"/>
          <p:cNvSpPr/>
          <p:nvPr/>
        </p:nvSpPr>
        <p:spPr>
          <a:xfrm>
            <a:off x="1752600" y="1371600"/>
            <a:ext cx="5791200"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softRound"/>
              <a:contourClr>
                <a:schemeClr val="accent3">
                  <a:tint val="100000"/>
                  <a:shade val="100000"/>
                  <a:satMod val="100000"/>
                  <a:hueMod val="100000"/>
                </a:schemeClr>
              </a:contourClr>
            </a:sp3d>
          </a:bodyPr>
          <a:lstStyle/>
          <a:p>
            <a:pPr algn="ctr"/>
            <a:r>
              <a:rPr lang="en-US" sz="3600" b="1" dirty="0" smtClean="0">
                <a:ln/>
                <a:solidFill>
                  <a:srgbClr val="8C4C64"/>
                </a:solidFill>
              </a:rPr>
              <a:t>“was” </a:t>
            </a:r>
            <a:r>
              <a:rPr lang="en-US" sz="3600" b="1" dirty="0" smtClean="0">
                <a:ln/>
                <a:solidFill>
                  <a:srgbClr val="00B0F0"/>
                </a:solidFill>
              </a:rPr>
              <a:t>(H1961) </a:t>
            </a:r>
            <a:r>
              <a:rPr lang="en-US" sz="3600" b="1" dirty="0" smtClean="0">
                <a:ln/>
                <a:solidFill>
                  <a:srgbClr val="8C4C64"/>
                </a:solidFill>
              </a:rPr>
              <a:t>is</a:t>
            </a:r>
            <a:r>
              <a:rPr lang="en-US" sz="3600" b="1" dirty="0" smtClean="0">
                <a:ln/>
                <a:solidFill>
                  <a:srgbClr val="00B0F0"/>
                </a:solidFill>
              </a:rPr>
              <a:t> “</a:t>
            </a:r>
            <a:r>
              <a:rPr lang="en-US" sz="3600" b="1" dirty="0" err="1" smtClean="0">
                <a:ln/>
                <a:solidFill>
                  <a:srgbClr val="8C4C64"/>
                </a:solidFill>
              </a:rPr>
              <a:t>ha</a:t>
            </a:r>
            <a:r>
              <a:rPr lang="en-US" sz="3600" b="1" dirty="0" err="1" smtClean="0">
                <a:ln/>
                <a:solidFill>
                  <a:srgbClr val="00B0F0"/>
                </a:solidFill>
              </a:rPr>
              <a:t>yah</a:t>
            </a:r>
            <a:r>
              <a:rPr lang="en-US" sz="3600" b="1" dirty="0" smtClean="0">
                <a:ln/>
                <a:solidFill>
                  <a:srgbClr val="00B0F0"/>
                </a:solidFill>
              </a:rPr>
              <a:t>”</a:t>
            </a:r>
            <a:endParaRPr lang="en-US" sz="3600" b="1" cap="none" spc="0" dirty="0">
              <a:ln/>
              <a:solidFill>
                <a:srgbClr val="00B0F0"/>
              </a:solidFill>
              <a:effectLst/>
            </a:endParaRPr>
          </a:p>
        </p:txBody>
      </p:sp>
      <p:sp>
        <p:nvSpPr>
          <p:cNvPr id="17" name="Oval 16"/>
          <p:cNvSpPr/>
          <p:nvPr/>
        </p:nvSpPr>
        <p:spPr>
          <a:xfrm rot="21198902">
            <a:off x="2545409" y="3887231"/>
            <a:ext cx="990600" cy="455905"/>
          </a:xfrm>
          <a:prstGeom prst="ellipse">
            <a:avLst/>
          </a:prstGeom>
          <a:noFill/>
          <a:ln w="76200">
            <a:solidFill>
              <a:srgbClr val="F2D8C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4269" y="4930139"/>
            <a:ext cx="3724096" cy="1815882"/>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dirty="0" smtClean="0">
                <a:ln w="1905"/>
                <a:solidFill>
                  <a:schemeClr val="accent2">
                    <a:lumMod val="75000"/>
                  </a:schemeClr>
                </a:solidFill>
                <a:effectLst>
                  <a:innerShdw blurRad="69850" dist="43180" dir="5400000">
                    <a:srgbClr val="000000">
                      <a:alpha val="65000"/>
                    </a:srgbClr>
                  </a:innerShdw>
                </a:effectLst>
              </a:rPr>
              <a:t>Is it probable - a short</a:t>
            </a:r>
            <a:br>
              <a:rPr lang="en-US" sz="2800" b="1" dirty="0" smtClean="0">
                <a:ln w="1905"/>
                <a:solidFill>
                  <a:schemeClr val="accent2">
                    <a:lumMod val="75000"/>
                  </a:schemeClr>
                </a:solidFill>
                <a:effectLst>
                  <a:innerShdw blurRad="69850" dist="43180" dir="5400000">
                    <a:srgbClr val="000000">
                      <a:alpha val="65000"/>
                    </a:srgbClr>
                  </a:innerShdw>
                </a:effectLst>
              </a:rPr>
            </a:br>
            <a:r>
              <a:rPr lang="en-US" sz="2800" b="1" dirty="0" smtClean="0">
                <a:ln w="1905"/>
                <a:solidFill>
                  <a:schemeClr val="accent2">
                    <a:lumMod val="75000"/>
                  </a:schemeClr>
                </a:solidFill>
                <a:effectLst>
                  <a:innerShdw blurRad="69850" dist="43180" dir="5400000">
                    <a:srgbClr val="000000">
                      <a:alpha val="65000"/>
                    </a:srgbClr>
                  </a:innerShdw>
                </a:effectLst>
              </a:rPr>
              <a:t>investigation of </a:t>
            </a:r>
            <a:br>
              <a:rPr lang="en-US" sz="2800" b="1" dirty="0" smtClean="0">
                <a:ln w="1905"/>
                <a:solidFill>
                  <a:schemeClr val="accent2">
                    <a:lumMod val="75000"/>
                  </a:schemeClr>
                </a:solidFill>
                <a:effectLst>
                  <a:innerShdw blurRad="69850" dist="43180" dir="5400000">
                    <a:srgbClr val="000000">
                      <a:alpha val="65000"/>
                    </a:srgbClr>
                  </a:innerShdw>
                </a:effectLst>
              </a:rPr>
            </a:br>
            <a:r>
              <a:rPr lang="en-US" sz="2800" b="1" dirty="0" smtClean="0">
                <a:ln w="1905"/>
                <a:solidFill>
                  <a:schemeClr val="accent2">
                    <a:lumMod val="75000"/>
                  </a:schemeClr>
                </a:solidFill>
                <a:effectLst>
                  <a:innerShdw blurRad="69850" dist="43180" dir="5400000">
                    <a:srgbClr val="000000">
                      <a:alpha val="65000"/>
                    </a:srgbClr>
                  </a:innerShdw>
                </a:effectLst>
              </a:rPr>
              <a:t>Sacred Name will solve</a:t>
            </a:r>
            <a:br>
              <a:rPr lang="en-US" sz="2800" b="1" dirty="0" smtClean="0">
                <a:ln w="1905"/>
                <a:solidFill>
                  <a:schemeClr val="accent2">
                    <a:lumMod val="75000"/>
                  </a:schemeClr>
                </a:solidFill>
                <a:effectLst>
                  <a:innerShdw blurRad="69850" dist="43180" dir="5400000">
                    <a:srgbClr val="000000">
                      <a:alpha val="65000"/>
                    </a:srgbClr>
                  </a:innerShdw>
                </a:effectLst>
              </a:rPr>
            </a:br>
            <a:r>
              <a:rPr lang="en-US" sz="2800" b="1" dirty="0" smtClean="0">
                <a:ln w="1905"/>
                <a:solidFill>
                  <a:schemeClr val="accent2">
                    <a:lumMod val="75000"/>
                  </a:schemeClr>
                </a:solidFill>
                <a:effectLst>
                  <a:innerShdw blurRad="69850" dist="43180" dir="5400000">
                    <a:srgbClr val="000000">
                      <a:alpha val="65000"/>
                    </a:srgbClr>
                  </a:innerShdw>
                </a:effectLst>
              </a:rPr>
              <a:t>the “was” confusion?</a:t>
            </a:r>
            <a:endParaRPr lang="en-US" sz="2800" b="1" cap="none" spc="0" dirty="0">
              <a:ln w="1905"/>
              <a:solidFill>
                <a:schemeClr val="accent2">
                  <a:lumMod val="75000"/>
                </a:schemeClr>
              </a:solidFill>
              <a:effectLst>
                <a:innerShdw blurRad="69850" dist="43180" dir="5400000">
                  <a:srgbClr val="000000">
                    <a:alpha val="65000"/>
                  </a:srgbClr>
                </a:innerShdw>
              </a:effectLst>
            </a:endParaRPr>
          </a:p>
        </p:txBody>
      </p:sp>
      <p:sp>
        <p:nvSpPr>
          <p:cNvPr id="12" name="TextBox 29"/>
          <p:cNvSpPr txBox="1"/>
          <p:nvPr/>
        </p:nvSpPr>
        <p:spPr>
          <a:xfrm>
            <a:off x="7528308" y="1497429"/>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2126807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750"/>
                                        <p:tgtEl>
                                          <p:spTgt spid="12"/>
                                        </p:tgtEl>
                                      </p:cBhvr>
                                    </p:animEffect>
                                  </p:childTnLst>
                                </p:cTn>
                              </p:par>
                            </p:childTnLst>
                          </p:cTn>
                        </p:par>
                        <p:par>
                          <p:cTn id="8" fill="hold">
                            <p:stCondLst>
                              <p:cond delay="1750"/>
                            </p:stCondLst>
                            <p:childTnLst>
                              <p:par>
                                <p:cTn id="9" presetID="21"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4)">
                                      <p:cBhvr>
                                        <p:cTn id="11" dur="1500"/>
                                        <p:tgtEl>
                                          <p:spTgt spid="16"/>
                                        </p:tgtEl>
                                      </p:cBhvr>
                                    </p:animEffect>
                                  </p:childTnLst>
                                </p:cTn>
                              </p:par>
                            </p:childTnLst>
                          </p:cTn>
                        </p:par>
                        <p:par>
                          <p:cTn id="12" fill="hold">
                            <p:stCondLst>
                              <p:cond delay="325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750"/>
                                        <p:tgtEl>
                                          <p:spTgt spid="15"/>
                                        </p:tgtEl>
                                      </p:cBhvr>
                                    </p:animEffect>
                                  </p:childTnLst>
                                </p:cTn>
                              </p:par>
                            </p:childTnLst>
                          </p:cTn>
                        </p:par>
                        <p:par>
                          <p:cTn id="16" fill="hold">
                            <p:stCondLst>
                              <p:cond delay="5000"/>
                            </p:stCondLst>
                            <p:childTnLst>
                              <p:par>
                                <p:cTn id="17" presetID="26"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80">
                                          <p:stCondLst>
                                            <p:cond delay="0"/>
                                          </p:stCondLst>
                                        </p:cTn>
                                        <p:tgtEl>
                                          <p:spTgt spid="17"/>
                                        </p:tgtEl>
                                      </p:cBhvr>
                                    </p:animEffect>
                                    <p:anim calcmode="lin" valueType="num">
                                      <p:cBhvr>
                                        <p:cTn id="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 dur="26">
                                          <p:stCondLst>
                                            <p:cond delay="650"/>
                                          </p:stCondLst>
                                        </p:cTn>
                                        <p:tgtEl>
                                          <p:spTgt spid="17"/>
                                        </p:tgtEl>
                                      </p:cBhvr>
                                      <p:to x="100000" y="60000"/>
                                    </p:animScale>
                                    <p:animScale>
                                      <p:cBhvr>
                                        <p:cTn id="26" dur="166" decel="50000">
                                          <p:stCondLst>
                                            <p:cond delay="676"/>
                                          </p:stCondLst>
                                        </p:cTn>
                                        <p:tgtEl>
                                          <p:spTgt spid="17"/>
                                        </p:tgtEl>
                                      </p:cBhvr>
                                      <p:to x="100000" y="100000"/>
                                    </p:animScale>
                                    <p:animScale>
                                      <p:cBhvr>
                                        <p:cTn id="27" dur="26">
                                          <p:stCondLst>
                                            <p:cond delay="1312"/>
                                          </p:stCondLst>
                                        </p:cTn>
                                        <p:tgtEl>
                                          <p:spTgt spid="17"/>
                                        </p:tgtEl>
                                      </p:cBhvr>
                                      <p:to x="100000" y="80000"/>
                                    </p:animScale>
                                    <p:animScale>
                                      <p:cBhvr>
                                        <p:cTn id="28" dur="166" decel="50000">
                                          <p:stCondLst>
                                            <p:cond delay="1338"/>
                                          </p:stCondLst>
                                        </p:cTn>
                                        <p:tgtEl>
                                          <p:spTgt spid="17"/>
                                        </p:tgtEl>
                                      </p:cBhvr>
                                      <p:to x="100000" y="100000"/>
                                    </p:animScale>
                                    <p:animScale>
                                      <p:cBhvr>
                                        <p:cTn id="29" dur="26">
                                          <p:stCondLst>
                                            <p:cond delay="1642"/>
                                          </p:stCondLst>
                                        </p:cTn>
                                        <p:tgtEl>
                                          <p:spTgt spid="17"/>
                                        </p:tgtEl>
                                      </p:cBhvr>
                                      <p:to x="100000" y="90000"/>
                                    </p:animScale>
                                    <p:animScale>
                                      <p:cBhvr>
                                        <p:cTn id="30" dur="166" decel="50000">
                                          <p:stCondLst>
                                            <p:cond delay="1668"/>
                                          </p:stCondLst>
                                        </p:cTn>
                                        <p:tgtEl>
                                          <p:spTgt spid="17"/>
                                        </p:tgtEl>
                                      </p:cBhvr>
                                      <p:to x="100000" y="100000"/>
                                    </p:animScale>
                                    <p:animScale>
                                      <p:cBhvr>
                                        <p:cTn id="31" dur="26">
                                          <p:stCondLst>
                                            <p:cond delay="1808"/>
                                          </p:stCondLst>
                                        </p:cTn>
                                        <p:tgtEl>
                                          <p:spTgt spid="17"/>
                                        </p:tgtEl>
                                      </p:cBhvr>
                                      <p:to x="100000" y="95000"/>
                                    </p:animScale>
                                    <p:animScale>
                                      <p:cBhvr>
                                        <p:cTn id="32" dur="166" decel="50000">
                                          <p:stCondLst>
                                            <p:cond delay="1834"/>
                                          </p:stCondLst>
                                        </p:cTn>
                                        <p:tgtEl>
                                          <p:spTgt spid="17"/>
                                        </p:tgtEl>
                                      </p:cBhvr>
                                      <p:to x="100000" y="100000"/>
                                    </p:animScale>
                                  </p:childTnLst>
                                </p:cTn>
                              </p:par>
                            </p:childTnLst>
                          </p:cTn>
                        </p:par>
                        <p:par>
                          <p:cTn id="33" fill="hold">
                            <p:stCondLst>
                              <p:cond delay="7000"/>
                            </p:stCondLst>
                            <p:childTnLst>
                              <p:par>
                                <p:cTn id="34" presetID="6" presetClass="emph" presetSubtype="0" fill="hold" grpId="1" nodeType="afterEffect">
                                  <p:stCondLst>
                                    <p:cond delay="0"/>
                                  </p:stCondLst>
                                  <p:childTnLst>
                                    <p:animScale>
                                      <p:cBhvr>
                                        <p:cTn id="35" dur="2000" fill="hold"/>
                                        <p:tgtEl>
                                          <p:spTgt spid="17"/>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1000"/>
                                  </p:stCondLst>
                                  <p:childTnLst>
                                    <p:set>
                                      <p:cBhvr>
                                        <p:cTn id="45" dur="1" fill="hold">
                                          <p:stCondLst>
                                            <p:cond delay="0"/>
                                          </p:stCondLst>
                                        </p:cTn>
                                        <p:tgtEl>
                                          <p:spTgt spid="10">
                                            <p:txEl>
                                              <p:pRg st="1" end="1"/>
                                            </p:txEl>
                                          </p:spTgt>
                                        </p:tgtEl>
                                        <p:attrNameLst>
                                          <p:attrName>style.visibility</p:attrName>
                                        </p:attrNameLst>
                                      </p:cBhvr>
                                      <p:to>
                                        <p:strVal val="visible"/>
                                      </p:to>
                                    </p:set>
                                    <p:animEffect transition="in" filter="fade">
                                      <p:cBhvr>
                                        <p:cTn id="46" dur="2000"/>
                                        <p:tgtEl>
                                          <p:spTgt spid="10">
                                            <p:txEl>
                                              <p:pRg st="1" end="1"/>
                                            </p:txEl>
                                          </p:spTgt>
                                        </p:tgtEl>
                                      </p:cBhvr>
                                    </p:animEffect>
                                    <p:anim calcmode="lin" valueType="num">
                                      <p:cBhvr>
                                        <p:cTn id="47"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8" dur="2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100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2000"/>
                                        <p:tgtEl>
                                          <p:spTgt spid="10">
                                            <p:txEl>
                                              <p:pRg st="2" end="2"/>
                                            </p:txEl>
                                          </p:spTgt>
                                        </p:tgtEl>
                                      </p:cBhvr>
                                    </p:animEffect>
                                    <p:anim calcmode="lin" valueType="num">
                                      <p:cBhvr>
                                        <p:cTn id="53"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4" dur="2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100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2000"/>
                                        <p:tgtEl>
                                          <p:spTgt spid="10">
                                            <p:txEl>
                                              <p:pRg st="3" end="3"/>
                                            </p:txEl>
                                          </p:spTgt>
                                        </p:tgtEl>
                                      </p:cBhvr>
                                    </p:animEffect>
                                    <p:anim calcmode="lin" valueType="num">
                                      <p:cBhvr>
                                        <p:cTn id="59" dur="2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0" dur="2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5" grpId="0"/>
      <p:bldP spid="17" grpId="0" animBg="1"/>
      <p:bldP spid="17" grpId="1" animBg="1"/>
      <p:bldP spid="19"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85159"/>
            <a:ext cx="1828800" cy="365125"/>
          </a:xfrm>
        </p:spPr>
        <p:txBody>
          <a:bodyPr/>
          <a:lstStyle/>
          <a:p>
            <a:fld id="{5C014052-953B-4273-8F47-BF25327D5B24}" type="slidenum">
              <a:rPr lang="en-US" smtClean="0"/>
              <a:t>13</a:t>
            </a:fld>
            <a:endParaRPr lang="en-US" dirty="0"/>
          </a:p>
        </p:txBody>
      </p:sp>
      <p:sp>
        <p:nvSpPr>
          <p:cNvPr id="3" name="Title 2"/>
          <p:cNvSpPr>
            <a:spLocks noGrp="1"/>
          </p:cNvSpPr>
          <p:nvPr>
            <p:ph type="title"/>
          </p:nvPr>
        </p:nvSpPr>
        <p:spPr>
          <a:xfrm>
            <a:off x="0" y="152400"/>
            <a:ext cx="9144000" cy="762000"/>
          </a:xfrm>
        </p:spPr>
        <p:txBody>
          <a:bodyPr>
            <a:scene3d>
              <a:camera prst="orthographicFront"/>
              <a:lightRig rig="threePt" dir="t"/>
            </a:scene3d>
            <a:sp3d extrusionH="57150">
              <a:bevelT w="38100" h="38100"/>
            </a:sp3d>
          </a:bodyPr>
          <a:lstStyle/>
          <a:p>
            <a:r>
              <a:rPr lang="en-US" dirty="0" smtClean="0">
                <a:solidFill>
                  <a:srgbClr val="8C4C64"/>
                </a:solidFill>
              </a:rPr>
              <a:t>H3091</a:t>
            </a:r>
            <a:r>
              <a:rPr lang="en-US" dirty="0" smtClean="0"/>
              <a:t> </a:t>
            </a:r>
            <a:r>
              <a:rPr lang="en-US" sz="4400" dirty="0" smtClean="0">
                <a:solidFill>
                  <a:srgbClr val="0070C0"/>
                </a:solidFill>
              </a:rPr>
              <a:t>Yahusha</a:t>
            </a:r>
            <a:r>
              <a:rPr lang="en-US" sz="4400" dirty="0" smtClean="0"/>
              <a:t> </a:t>
            </a:r>
            <a:r>
              <a:rPr lang="en-US" sz="4000" dirty="0"/>
              <a:t>from</a:t>
            </a:r>
            <a:r>
              <a:rPr lang="en-US" sz="4400" dirty="0"/>
              <a:t> </a:t>
            </a:r>
            <a:r>
              <a:rPr lang="en-US" sz="4000" dirty="0">
                <a:solidFill>
                  <a:srgbClr val="7030A0"/>
                </a:solidFill>
              </a:rPr>
              <a:t>H3068</a:t>
            </a:r>
            <a:r>
              <a:rPr lang="en-US" sz="4400" dirty="0"/>
              <a:t> </a:t>
            </a:r>
            <a:r>
              <a:rPr lang="en-US" sz="4000" dirty="0" smtClean="0"/>
              <a:t>&amp;</a:t>
            </a:r>
            <a:r>
              <a:rPr lang="en-US" sz="4400" dirty="0" smtClean="0"/>
              <a:t> </a:t>
            </a:r>
            <a:r>
              <a:rPr lang="en-US" sz="4000" dirty="0" smtClean="0">
                <a:solidFill>
                  <a:schemeClr val="accent5">
                    <a:lumMod val="75000"/>
                  </a:schemeClr>
                </a:solidFill>
              </a:rPr>
              <a:t>H3467</a:t>
            </a:r>
            <a:endParaRPr lang="en-US" sz="4000" dirty="0">
              <a:solidFill>
                <a:schemeClr val="accent5">
                  <a:lumMod val="75000"/>
                </a:schemeClr>
              </a:solidFill>
            </a:endParaRPr>
          </a:p>
        </p:txBody>
      </p:sp>
      <p:sp>
        <p:nvSpPr>
          <p:cNvPr id="4" name="Content Placeholder 3"/>
          <p:cNvSpPr>
            <a:spLocks noGrp="1"/>
          </p:cNvSpPr>
          <p:nvPr>
            <p:ph sz="quarter" idx="13"/>
          </p:nvPr>
        </p:nvSpPr>
        <p:spPr>
          <a:xfrm>
            <a:off x="304800" y="1219200"/>
            <a:ext cx="4191000" cy="5486400"/>
          </a:xfrm>
        </p:spPr>
        <p:txBody>
          <a:bodyPr>
            <a:normAutofit fontScale="92500" lnSpcReduction="10000"/>
            <a:scene3d>
              <a:camera prst="orthographicFront"/>
              <a:lightRig rig="threePt" dir="t"/>
            </a:scene3d>
            <a:sp3d extrusionH="57150">
              <a:bevelT w="38100" h="38100"/>
            </a:sp3d>
          </a:bodyPr>
          <a:lstStyle/>
          <a:p>
            <a:pPr marL="45720" indent="0">
              <a:lnSpc>
                <a:spcPct val="120000"/>
              </a:lnSpc>
              <a:buNone/>
            </a:pPr>
            <a:r>
              <a:rPr lang="en-US" b="1" dirty="0" smtClean="0">
                <a:solidFill>
                  <a:srgbClr val="7030A0"/>
                </a:solidFill>
              </a:rPr>
              <a:t>H3068 points to Yahuah: </a:t>
            </a:r>
          </a:p>
          <a:p>
            <a:pPr>
              <a:lnSpc>
                <a:spcPct val="120000"/>
              </a:lnSpc>
              <a:buFont typeface="Arial" pitchFamily="34" charset="0"/>
              <a:buChar char="•"/>
            </a:pPr>
            <a:r>
              <a:rPr lang="en-US" sz="3000" b="1" dirty="0" smtClean="0">
                <a:solidFill>
                  <a:srgbClr val="7030A0"/>
                </a:solidFill>
              </a:rPr>
              <a:t>H3068</a:t>
            </a:r>
            <a:r>
              <a:rPr lang="en-US" b="1" dirty="0" smtClean="0">
                <a:solidFill>
                  <a:srgbClr val="7030A0"/>
                </a:solidFill>
              </a:rPr>
              <a:t>  </a:t>
            </a:r>
            <a:r>
              <a:rPr lang="en-US" dirty="0" err="1" smtClean="0"/>
              <a:t>Yehovah</a:t>
            </a:r>
            <a:r>
              <a:rPr lang="en-US" dirty="0" smtClean="0"/>
              <a:t> </a:t>
            </a:r>
            <a:r>
              <a:rPr lang="en-US" dirty="0"/>
              <a:t>(</a:t>
            </a:r>
            <a:r>
              <a:rPr lang="en-US" dirty="0" err="1"/>
              <a:t>yeh</a:t>
            </a:r>
            <a:r>
              <a:rPr lang="en-US" dirty="0"/>
              <a:t>-ho-</a:t>
            </a:r>
            <a:r>
              <a:rPr lang="en-US" dirty="0" err="1"/>
              <a:t>vaw</a:t>
            </a:r>
            <a:r>
              <a:rPr lang="en-US" dirty="0"/>
              <a:t>'); from </a:t>
            </a:r>
            <a:r>
              <a:rPr lang="en-US" sz="2800" b="1" u="sng" dirty="0">
                <a:solidFill>
                  <a:srgbClr val="00B0F0"/>
                </a:solidFill>
              </a:rPr>
              <a:t>H</a:t>
            </a:r>
            <a:r>
              <a:rPr lang="en-US" sz="2800" b="1" u="sng" dirty="0" smtClean="0">
                <a:solidFill>
                  <a:srgbClr val="00B0F0"/>
                </a:solidFill>
              </a:rPr>
              <a:t>1961</a:t>
            </a:r>
            <a:r>
              <a:rPr lang="en-US" dirty="0">
                <a:solidFill>
                  <a:srgbClr val="00B0F0"/>
                </a:solidFill>
              </a:rPr>
              <a:t>;</a:t>
            </a:r>
            <a:r>
              <a:rPr lang="en-US" dirty="0"/>
              <a:t> (</a:t>
            </a:r>
            <a:r>
              <a:rPr lang="en-US" b="1" dirty="0">
                <a:solidFill>
                  <a:srgbClr val="7030A0"/>
                </a:solidFill>
              </a:rPr>
              <a:t>the</a:t>
            </a:r>
            <a:r>
              <a:rPr lang="en-US" dirty="0"/>
              <a:t>) </a:t>
            </a:r>
            <a:r>
              <a:rPr lang="en-US" b="1" dirty="0">
                <a:solidFill>
                  <a:srgbClr val="7030A0"/>
                </a:solidFill>
              </a:rPr>
              <a:t>self-Existent or </a:t>
            </a:r>
            <a:r>
              <a:rPr lang="en-US" b="1" dirty="0" smtClean="0">
                <a:solidFill>
                  <a:srgbClr val="7030A0"/>
                </a:solidFill>
              </a:rPr>
              <a:t>Eternal;</a:t>
            </a:r>
            <a:r>
              <a:rPr lang="en-US" dirty="0" smtClean="0"/>
              <a:t> </a:t>
            </a:r>
            <a:r>
              <a:rPr lang="en-US" sz="1700" dirty="0"/>
              <a:t>Jehovah, Jewish national name of </a:t>
            </a:r>
            <a:r>
              <a:rPr lang="en-US" sz="1700" dirty="0" smtClean="0"/>
              <a:t>God [Elohim].</a:t>
            </a:r>
          </a:p>
          <a:p>
            <a:pPr>
              <a:lnSpc>
                <a:spcPct val="110000"/>
              </a:lnSpc>
              <a:buFont typeface="Arial" pitchFamily="34" charset="0"/>
              <a:buChar char="•"/>
            </a:pPr>
            <a:r>
              <a:rPr lang="en-US" sz="3000" b="1" dirty="0">
                <a:solidFill>
                  <a:schemeClr val="accent5">
                    <a:lumMod val="75000"/>
                  </a:schemeClr>
                </a:solidFill>
              </a:rPr>
              <a:t>H</a:t>
            </a:r>
            <a:r>
              <a:rPr lang="en-US" sz="3000" b="1" dirty="0" smtClean="0">
                <a:solidFill>
                  <a:schemeClr val="accent5">
                    <a:lumMod val="75000"/>
                  </a:schemeClr>
                </a:solidFill>
              </a:rPr>
              <a:t>3467</a:t>
            </a:r>
            <a:r>
              <a:rPr lang="en-US" dirty="0" smtClean="0"/>
              <a:t>  </a:t>
            </a:r>
            <a:r>
              <a:rPr lang="en-US" dirty="0" err="1" smtClean="0"/>
              <a:t>yasha</a:t>
            </a:r>
            <a:r>
              <a:rPr lang="en-US" dirty="0"/>
              <a:t>` (yaw-shah</a:t>
            </a:r>
            <a:r>
              <a:rPr lang="en-US" dirty="0" smtClean="0"/>
              <a:t>');</a:t>
            </a:r>
            <a:br>
              <a:rPr lang="en-US" dirty="0" smtClean="0"/>
            </a:br>
            <a:r>
              <a:rPr lang="en-US" dirty="0" smtClean="0"/>
              <a:t> </a:t>
            </a:r>
            <a:r>
              <a:rPr lang="en-US" dirty="0"/>
              <a:t>a primitive root; properly</a:t>
            </a:r>
            <a:r>
              <a:rPr lang="en-US" dirty="0" smtClean="0"/>
              <a:t>,</a:t>
            </a:r>
            <a:br>
              <a:rPr lang="en-US" dirty="0" smtClean="0"/>
            </a:br>
            <a:r>
              <a:rPr lang="en-US" dirty="0" smtClean="0"/>
              <a:t> </a:t>
            </a:r>
            <a:r>
              <a:rPr lang="en-US" dirty="0"/>
              <a:t>to be open, wide or free, i.e. </a:t>
            </a:r>
            <a:r>
              <a:rPr lang="en-US" dirty="0" smtClean="0"/>
              <a:t/>
            </a:r>
            <a:br>
              <a:rPr lang="en-US" dirty="0" smtClean="0"/>
            </a:br>
            <a:r>
              <a:rPr lang="en-US" dirty="0" smtClean="0"/>
              <a:t>(</a:t>
            </a:r>
            <a:r>
              <a:rPr lang="en-US" dirty="0"/>
              <a:t>by implication) to be safe; causatively, to free or succor</a:t>
            </a:r>
            <a:r>
              <a:rPr lang="en-US" dirty="0" smtClean="0"/>
              <a:t>:  </a:t>
            </a:r>
            <a:br>
              <a:rPr lang="en-US" dirty="0" smtClean="0"/>
            </a:br>
            <a:r>
              <a:rPr lang="en-US" dirty="0" smtClean="0"/>
              <a:t>KJV </a:t>
            </a:r>
            <a:r>
              <a:rPr lang="en-US" dirty="0"/>
              <a:t>-  at all, avenging, </a:t>
            </a:r>
            <a:r>
              <a:rPr lang="en-US" b="1" dirty="0">
                <a:solidFill>
                  <a:srgbClr val="0070C0"/>
                </a:solidFill>
              </a:rPr>
              <a:t>defend, deliver (-</a:t>
            </a:r>
            <a:r>
              <a:rPr lang="en-US" b="1" dirty="0" err="1">
                <a:solidFill>
                  <a:srgbClr val="0070C0"/>
                </a:solidFill>
              </a:rPr>
              <a:t>er</a:t>
            </a:r>
            <a:r>
              <a:rPr lang="en-US" b="1" dirty="0">
                <a:solidFill>
                  <a:srgbClr val="0070C0"/>
                </a:solidFill>
              </a:rPr>
              <a:t>), </a:t>
            </a:r>
            <a:r>
              <a:rPr lang="en-US" dirty="0"/>
              <a:t>help, preserve, </a:t>
            </a:r>
            <a:r>
              <a:rPr lang="en-US" b="1" dirty="0">
                <a:solidFill>
                  <a:srgbClr val="0070C0"/>
                </a:solidFill>
              </a:rPr>
              <a:t>rescue, </a:t>
            </a:r>
            <a:r>
              <a:rPr lang="en-US" dirty="0"/>
              <a:t>be safe, </a:t>
            </a:r>
            <a:r>
              <a:rPr lang="en-US" b="1" dirty="0">
                <a:solidFill>
                  <a:srgbClr val="0070C0"/>
                </a:solidFill>
              </a:rPr>
              <a:t>bring</a:t>
            </a:r>
            <a:r>
              <a:rPr lang="en-US" dirty="0"/>
              <a:t> (having) </a:t>
            </a:r>
            <a:r>
              <a:rPr lang="en-US" b="1" dirty="0">
                <a:solidFill>
                  <a:srgbClr val="0070C0"/>
                </a:solidFill>
              </a:rPr>
              <a:t>salvation, </a:t>
            </a:r>
            <a:r>
              <a:rPr lang="en-US" b="1" dirty="0" smtClean="0">
                <a:solidFill>
                  <a:srgbClr val="0070C0"/>
                </a:solidFill>
              </a:rPr>
              <a:t>save </a:t>
            </a:r>
            <a:r>
              <a:rPr lang="en-US" b="1" dirty="0">
                <a:solidFill>
                  <a:srgbClr val="0070C0"/>
                </a:solidFill>
              </a:rPr>
              <a:t>(-</a:t>
            </a:r>
            <a:r>
              <a:rPr lang="en-US" b="1" dirty="0" err="1">
                <a:solidFill>
                  <a:srgbClr val="0070C0"/>
                </a:solidFill>
              </a:rPr>
              <a:t>iour</a:t>
            </a:r>
            <a:r>
              <a:rPr lang="en-US" b="1" dirty="0">
                <a:solidFill>
                  <a:srgbClr val="0070C0"/>
                </a:solidFill>
              </a:rPr>
              <a:t>), get </a:t>
            </a:r>
            <a:r>
              <a:rPr lang="en-US" b="1" dirty="0" smtClean="0">
                <a:solidFill>
                  <a:srgbClr val="0070C0"/>
                </a:solidFill>
              </a:rPr>
              <a:t>victory.</a:t>
            </a:r>
          </a:p>
        </p:txBody>
      </p:sp>
      <p:sp>
        <p:nvSpPr>
          <p:cNvPr id="5" name="Content Placeholder 4"/>
          <p:cNvSpPr>
            <a:spLocks noGrp="1"/>
          </p:cNvSpPr>
          <p:nvPr>
            <p:ph sz="quarter" idx="14"/>
          </p:nvPr>
        </p:nvSpPr>
        <p:spPr/>
        <p:txBody>
          <a:bodyPr>
            <a:normAutofit/>
            <a:scene3d>
              <a:camera prst="orthographicFront"/>
              <a:lightRig rig="threePt" dir="t"/>
            </a:scene3d>
            <a:sp3d extrusionH="57150">
              <a:bevelT w="38100" h="38100"/>
            </a:sp3d>
          </a:bodyPr>
          <a:lstStyle/>
          <a:p>
            <a:pPr>
              <a:buSzPct val="100000"/>
              <a:buFont typeface="Wingdings" pitchFamily="2" charset="2"/>
              <a:buChar char="Ø"/>
            </a:pPr>
            <a:r>
              <a:rPr lang="en-US" sz="2800" b="1" dirty="0" smtClean="0">
                <a:solidFill>
                  <a:srgbClr val="00B0F0"/>
                </a:solidFill>
              </a:rPr>
              <a:t>H1961</a:t>
            </a:r>
            <a:r>
              <a:rPr lang="en-US" sz="2800" b="1" dirty="0" smtClean="0">
                <a:solidFill>
                  <a:schemeClr val="accent1">
                    <a:lumMod val="50000"/>
                  </a:schemeClr>
                </a:solidFill>
              </a:rPr>
              <a:t>  </a:t>
            </a:r>
            <a:r>
              <a:rPr lang="en-US" dirty="0" err="1" smtClean="0"/>
              <a:t>hayah</a:t>
            </a:r>
            <a:r>
              <a:rPr lang="en-US" dirty="0" smtClean="0"/>
              <a:t> </a:t>
            </a:r>
            <a:r>
              <a:rPr lang="en-US" dirty="0"/>
              <a:t>(haw-yaw); </a:t>
            </a:r>
            <a:r>
              <a:rPr lang="en-US" dirty="0" smtClean="0"/>
              <a:t/>
            </a:r>
            <a:br>
              <a:rPr lang="en-US" dirty="0" smtClean="0"/>
            </a:br>
            <a:r>
              <a:rPr lang="en-US" dirty="0" smtClean="0"/>
              <a:t>a </a:t>
            </a:r>
            <a:r>
              <a:rPr lang="en-US" dirty="0"/>
              <a:t>primitive root </a:t>
            </a:r>
            <a:r>
              <a:rPr lang="en-US" sz="1800" dirty="0"/>
              <a:t>[compare </a:t>
            </a:r>
            <a:r>
              <a:rPr lang="en-US" sz="1800" b="1" dirty="0">
                <a:solidFill>
                  <a:schemeClr val="accent1">
                    <a:lumMod val="50000"/>
                  </a:schemeClr>
                </a:solidFill>
              </a:rPr>
              <a:t>H</a:t>
            </a:r>
            <a:r>
              <a:rPr lang="en-US" sz="1800" b="1" dirty="0" smtClean="0">
                <a:solidFill>
                  <a:schemeClr val="accent1">
                    <a:lumMod val="50000"/>
                  </a:schemeClr>
                </a:solidFill>
              </a:rPr>
              <a:t>1933</a:t>
            </a:r>
            <a:r>
              <a:rPr lang="en-US" sz="1800" dirty="0"/>
              <a:t>];</a:t>
            </a:r>
            <a:r>
              <a:rPr lang="en-US" dirty="0"/>
              <a:t> </a:t>
            </a:r>
            <a:r>
              <a:rPr lang="en-US" dirty="0" smtClean="0"/>
              <a:t/>
            </a:r>
            <a:br>
              <a:rPr lang="en-US" dirty="0" smtClean="0"/>
            </a:br>
            <a:r>
              <a:rPr lang="en-US" dirty="0" smtClean="0">
                <a:solidFill>
                  <a:srgbClr val="C00000"/>
                </a:solidFill>
              </a:rPr>
              <a:t>[1</a:t>
            </a:r>
            <a:r>
              <a:rPr lang="en-US" baseline="30000" dirty="0" smtClean="0">
                <a:solidFill>
                  <a:srgbClr val="C00000"/>
                </a:solidFill>
              </a:rPr>
              <a:t>st</a:t>
            </a:r>
            <a:r>
              <a:rPr lang="en-US" dirty="0" smtClean="0">
                <a:solidFill>
                  <a:srgbClr val="C00000"/>
                </a:solidFill>
              </a:rPr>
              <a:t>  def.]   </a:t>
            </a:r>
            <a:r>
              <a:rPr lang="en-US" dirty="0" smtClean="0"/>
              <a:t>to </a:t>
            </a:r>
            <a:r>
              <a:rPr lang="en-US" dirty="0"/>
              <a:t>exist, </a:t>
            </a:r>
            <a:r>
              <a:rPr lang="en-US" dirty="0" smtClean="0"/>
              <a:t/>
            </a:r>
            <a:br>
              <a:rPr lang="en-US" dirty="0" smtClean="0"/>
            </a:br>
            <a:r>
              <a:rPr lang="en-US" dirty="0" smtClean="0">
                <a:solidFill>
                  <a:srgbClr val="C00000"/>
                </a:solidFill>
              </a:rPr>
              <a:t>[2</a:t>
            </a:r>
            <a:r>
              <a:rPr lang="en-US" baseline="30000" dirty="0" smtClean="0">
                <a:solidFill>
                  <a:srgbClr val="C00000"/>
                </a:solidFill>
              </a:rPr>
              <a:t>nd</a:t>
            </a:r>
            <a:r>
              <a:rPr lang="en-US" dirty="0" smtClean="0">
                <a:solidFill>
                  <a:srgbClr val="C00000"/>
                </a:solidFill>
              </a:rPr>
              <a:t> def.]   </a:t>
            </a:r>
            <a:r>
              <a:rPr lang="en-US" dirty="0" smtClean="0"/>
              <a:t>i.e</a:t>
            </a:r>
            <a:r>
              <a:rPr lang="en-US" dirty="0"/>
              <a:t>. be or become, </a:t>
            </a:r>
            <a:r>
              <a:rPr lang="en-US" dirty="0" smtClean="0"/>
              <a:t/>
            </a:r>
            <a:br>
              <a:rPr lang="en-US" dirty="0" smtClean="0"/>
            </a:br>
            <a:r>
              <a:rPr lang="en-US" dirty="0" smtClean="0">
                <a:solidFill>
                  <a:srgbClr val="C00000"/>
                </a:solidFill>
              </a:rPr>
              <a:t>[3</a:t>
            </a:r>
            <a:r>
              <a:rPr lang="en-US" baseline="30000" dirty="0" smtClean="0">
                <a:solidFill>
                  <a:srgbClr val="C00000"/>
                </a:solidFill>
              </a:rPr>
              <a:t>rd</a:t>
            </a:r>
            <a:r>
              <a:rPr lang="en-US" dirty="0" smtClean="0">
                <a:solidFill>
                  <a:srgbClr val="C00000"/>
                </a:solidFill>
              </a:rPr>
              <a:t>  def.]  </a:t>
            </a:r>
            <a:r>
              <a:rPr lang="en-US" dirty="0" smtClean="0"/>
              <a:t>come </a:t>
            </a:r>
            <a:r>
              <a:rPr lang="en-US" dirty="0"/>
              <a:t>to pass </a:t>
            </a:r>
            <a:endParaRPr lang="en-US" dirty="0" smtClean="0"/>
          </a:p>
          <a:p>
            <a:pPr marL="45720" indent="0">
              <a:buSzPct val="100000"/>
              <a:buNone/>
            </a:pPr>
            <a:endParaRPr lang="en-US" dirty="0" smtClean="0"/>
          </a:p>
          <a:p>
            <a:r>
              <a:rPr lang="en-US" sz="2800" b="1" dirty="0" smtClean="0">
                <a:solidFill>
                  <a:schemeClr val="accent1">
                    <a:lumMod val="50000"/>
                  </a:schemeClr>
                </a:solidFill>
              </a:rPr>
              <a:t>H1933  </a:t>
            </a:r>
            <a:r>
              <a:rPr lang="en-US" dirty="0" err="1" smtClean="0"/>
              <a:t>hava</a:t>
            </a:r>
            <a:r>
              <a:rPr lang="en-US" dirty="0"/>
              <a:t>' </a:t>
            </a:r>
            <a:r>
              <a:rPr lang="en-US" sz="1800" dirty="0"/>
              <a:t>(haw-</a:t>
            </a:r>
            <a:r>
              <a:rPr lang="en-US" sz="1800" dirty="0" err="1"/>
              <a:t>vaw</a:t>
            </a:r>
            <a:r>
              <a:rPr lang="en-US" sz="1800" dirty="0"/>
              <a:t>'); or </a:t>
            </a:r>
            <a:r>
              <a:rPr lang="en-US" sz="1800" dirty="0" err="1"/>
              <a:t>havah</a:t>
            </a:r>
            <a:r>
              <a:rPr lang="en-US" sz="1800" dirty="0"/>
              <a:t> (haw-</a:t>
            </a:r>
            <a:r>
              <a:rPr lang="en-US" sz="1800" dirty="0" err="1"/>
              <a:t>vaw</a:t>
            </a:r>
            <a:r>
              <a:rPr lang="en-US" sz="1800" dirty="0"/>
              <a:t>'); </a:t>
            </a:r>
            <a:r>
              <a:rPr lang="en-US" dirty="0"/>
              <a:t>a primitive root [compare H</a:t>
            </a:r>
            <a:r>
              <a:rPr lang="en-US" dirty="0" smtClean="0"/>
              <a:t>183</a:t>
            </a:r>
            <a:r>
              <a:rPr lang="en-US" dirty="0"/>
              <a:t>, </a:t>
            </a:r>
            <a:r>
              <a:rPr lang="en-US" b="1" u="sng" dirty="0">
                <a:solidFill>
                  <a:srgbClr val="00B0F0"/>
                </a:solidFill>
              </a:rPr>
              <a:t>H</a:t>
            </a:r>
            <a:r>
              <a:rPr lang="en-US" b="1" u="sng" dirty="0" smtClean="0">
                <a:solidFill>
                  <a:srgbClr val="00B0F0"/>
                </a:solidFill>
              </a:rPr>
              <a:t>1961</a:t>
            </a:r>
            <a:r>
              <a:rPr lang="en-US" dirty="0"/>
              <a:t>] supposed to mean properly, </a:t>
            </a:r>
            <a:r>
              <a:rPr lang="en-US" dirty="0" smtClean="0"/>
              <a:t/>
            </a:r>
            <a:br>
              <a:rPr lang="en-US" dirty="0" smtClean="0"/>
            </a:br>
            <a:r>
              <a:rPr lang="en-US" b="1" dirty="0" smtClean="0">
                <a:solidFill>
                  <a:schemeClr val="accent1">
                    <a:lumMod val="50000"/>
                  </a:schemeClr>
                </a:solidFill>
              </a:rPr>
              <a:t>to </a:t>
            </a:r>
            <a:r>
              <a:rPr lang="en-US" b="1" dirty="0">
                <a:solidFill>
                  <a:schemeClr val="accent1">
                    <a:lumMod val="50000"/>
                  </a:schemeClr>
                </a:solidFill>
              </a:rPr>
              <a:t>breathe</a:t>
            </a:r>
            <a:r>
              <a:rPr lang="en-US" dirty="0"/>
              <a:t>; to be (</a:t>
            </a:r>
            <a:r>
              <a:rPr lang="en-US" sz="2400" b="1" dirty="0">
                <a:solidFill>
                  <a:schemeClr val="accent1">
                    <a:lumMod val="50000"/>
                  </a:schemeClr>
                </a:solidFill>
              </a:rPr>
              <a:t>in the sense of existence</a:t>
            </a:r>
            <a:r>
              <a:rPr lang="en-US" dirty="0" smtClean="0"/>
              <a:t>):  KJV </a:t>
            </a:r>
            <a:r>
              <a:rPr lang="en-US" dirty="0"/>
              <a:t>- be, have</a:t>
            </a:r>
            <a:r>
              <a:rPr lang="en-US" dirty="0" smtClean="0"/>
              <a:t>.</a:t>
            </a:r>
            <a:endParaRPr lang="en-US" dirty="0"/>
          </a:p>
        </p:txBody>
      </p:sp>
      <p:sp>
        <p:nvSpPr>
          <p:cNvPr id="7" name="TextBox 29"/>
          <p:cNvSpPr txBox="1"/>
          <p:nvPr/>
        </p:nvSpPr>
        <p:spPr>
          <a:xfrm>
            <a:off x="6172200" y="6019800"/>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1410231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85159"/>
            <a:ext cx="1828800" cy="365125"/>
          </a:xfrm>
        </p:spPr>
        <p:txBody>
          <a:bodyPr/>
          <a:lstStyle/>
          <a:p>
            <a:fld id="{5C014052-953B-4273-8F47-BF25327D5B24}" type="slidenum">
              <a:rPr lang="en-US" smtClean="0"/>
              <a:t>14</a:t>
            </a:fld>
            <a:endParaRPr lang="en-US" dirty="0"/>
          </a:p>
        </p:txBody>
      </p:sp>
      <p:sp>
        <p:nvSpPr>
          <p:cNvPr id="3" name="Title 2"/>
          <p:cNvSpPr>
            <a:spLocks noGrp="1"/>
          </p:cNvSpPr>
          <p:nvPr>
            <p:ph type="title"/>
          </p:nvPr>
        </p:nvSpPr>
        <p:spPr>
          <a:xfrm>
            <a:off x="0" y="152400"/>
            <a:ext cx="9144000" cy="762000"/>
          </a:xfrm>
        </p:spPr>
        <p:txBody>
          <a:bodyPr>
            <a:scene3d>
              <a:camera prst="orthographicFront"/>
              <a:lightRig rig="threePt" dir="t"/>
            </a:scene3d>
            <a:sp3d extrusionH="57150">
              <a:bevelT w="38100" h="38100"/>
            </a:sp3d>
          </a:bodyPr>
          <a:lstStyle/>
          <a:p>
            <a:r>
              <a:rPr lang="en-US" dirty="0" smtClean="0">
                <a:solidFill>
                  <a:srgbClr val="8C4C64"/>
                </a:solidFill>
              </a:rPr>
              <a:t>A Closer Look at</a:t>
            </a:r>
            <a:r>
              <a:rPr lang="en-US" sz="4400" dirty="0" smtClean="0"/>
              <a:t> </a:t>
            </a:r>
            <a:r>
              <a:rPr lang="en-US" sz="4000" dirty="0" smtClean="0">
                <a:solidFill>
                  <a:srgbClr val="00B0F0"/>
                </a:solidFill>
              </a:rPr>
              <a:t>H1961</a:t>
            </a:r>
            <a:r>
              <a:rPr lang="en-US" sz="4000" dirty="0" smtClean="0">
                <a:solidFill>
                  <a:schemeClr val="accent1">
                    <a:lumMod val="50000"/>
                  </a:schemeClr>
                </a:solidFill>
              </a:rPr>
              <a:t> </a:t>
            </a:r>
            <a:r>
              <a:rPr lang="en-US" sz="3200" dirty="0" smtClean="0">
                <a:solidFill>
                  <a:schemeClr val="accent1">
                    <a:lumMod val="50000"/>
                  </a:schemeClr>
                </a:solidFill>
              </a:rPr>
              <a:t>[</a:t>
            </a:r>
            <a:r>
              <a:rPr lang="en-US" sz="3200" dirty="0" err="1" smtClean="0">
                <a:solidFill>
                  <a:srgbClr val="8C4C64"/>
                </a:solidFill>
              </a:rPr>
              <a:t>ha</a:t>
            </a:r>
            <a:r>
              <a:rPr lang="en-US" sz="3200" dirty="0" err="1" smtClean="0">
                <a:solidFill>
                  <a:srgbClr val="00B0F0"/>
                </a:solidFill>
              </a:rPr>
              <a:t>yah</a:t>
            </a:r>
            <a:r>
              <a:rPr lang="en-US" sz="3200" dirty="0" smtClean="0">
                <a:solidFill>
                  <a:schemeClr val="accent1">
                    <a:lumMod val="50000"/>
                  </a:schemeClr>
                </a:solidFill>
              </a:rPr>
              <a:t>]</a:t>
            </a:r>
            <a:endParaRPr lang="en-US" sz="3200" dirty="0">
              <a:solidFill>
                <a:schemeClr val="accent1">
                  <a:lumMod val="50000"/>
                </a:schemeClr>
              </a:solidFill>
            </a:endParaRPr>
          </a:p>
        </p:txBody>
      </p:sp>
      <p:sp>
        <p:nvSpPr>
          <p:cNvPr id="5" name="Content Placeholder 4"/>
          <p:cNvSpPr>
            <a:spLocks noGrp="1"/>
          </p:cNvSpPr>
          <p:nvPr>
            <p:ph sz="quarter" idx="14"/>
          </p:nvPr>
        </p:nvSpPr>
        <p:spPr>
          <a:xfrm>
            <a:off x="228600" y="914400"/>
            <a:ext cx="8763000" cy="5867400"/>
          </a:xfrm>
        </p:spPr>
        <p:txBody>
          <a:bodyPr>
            <a:normAutofit/>
            <a:scene3d>
              <a:camera prst="orthographicFront"/>
              <a:lightRig rig="threePt" dir="t"/>
            </a:scene3d>
            <a:sp3d extrusionH="57150">
              <a:bevelT w="38100" h="38100"/>
            </a:sp3d>
          </a:bodyPr>
          <a:lstStyle/>
          <a:p>
            <a:pPr>
              <a:buSzPct val="100000"/>
              <a:buFont typeface="Wingdings" pitchFamily="2" charset="2"/>
              <a:buChar char="Ø"/>
            </a:pPr>
            <a:r>
              <a:rPr lang="en-US" sz="2800" b="1" dirty="0" smtClean="0">
                <a:solidFill>
                  <a:schemeClr val="accent1">
                    <a:lumMod val="50000"/>
                  </a:schemeClr>
                </a:solidFill>
              </a:rPr>
              <a:t>  </a:t>
            </a:r>
            <a:r>
              <a:rPr lang="en-US" sz="2800" b="1" dirty="0" smtClean="0">
                <a:solidFill>
                  <a:srgbClr val="00B0F0"/>
                </a:solidFill>
              </a:rPr>
              <a:t>H1961</a:t>
            </a:r>
            <a:r>
              <a:rPr lang="en-US" sz="2800" b="1" dirty="0" smtClean="0">
                <a:solidFill>
                  <a:schemeClr val="accent1">
                    <a:lumMod val="50000"/>
                  </a:schemeClr>
                </a:solidFill>
              </a:rPr>
              <a:t>  </a:t>
            </a:r>
            <a:r>
              <a:rPr lang="en-US" dirty="0" err="1" smtClean="0"/>
              <a:t>hayah</a:t>
            </a:r>
            <a:r>
              <a:rPr lang="en-US" dirty="0" smtClean="0"/>
              <a:t> </a:t>
            </a:r>
            <a:r>
              <a:rPr lang="en-US" dirty="0"/>
              <a:t>(haw-yaw); </a:t>
            </a:r>
            <a:r>
              <a:rPr lang="en-US" dirty="0" smtClean="0"/>
              <a:t> a </a:t>
            </a:r>
            <a:r>
              <a:rPr lang="en-US" dirty="0"/>
              <a:t>primitive root </a:t>
            </a:r>
            <a:r>
              <a:rPr lang="en-US" dirty="0" smtClean="0"/>
              <a:t/>
            </a:r>
            <a:br>
              <a:rPr lang="en-US" dirty="0" smtClean="0"/>
            </a:br>
            <a:r>
              <a:rPr lang="en-US" dirty="0" smtClean="0"/>
              <a:t>    </a:t>
            </a:r>
            <a:r>
              <a:rPr lang="en-US" sz="1800" dirty="0" smtClean="0"/>
              <a:t>[Review:  compare </a:t>
            </a:r>
            <a:r>
              <a:rPr lang="en-US" sz="1800" b="1" dirty="0" smtClean="0"/>
              <a:t>H1933   </a:t>
            </a:r>
            <a:r>
              <a:rPr lang="en-US" sz="1800" dirty="0" err="1"/>
              <a:t>hava</a:t>
            </a:r>
            <a:r>
              <a:rPr lang="en-US" sz="1800" dirty="0"/>
              <a:t>‘; </a:t>
            </a:r>
            <a:r>
              <a:rPr lang="en-US" sz="1800" dirty="0" smtClean="0"/>
              <a:t>supposed </a:t>
            </a:r>
            <a:r>
              <a:rPr lang="en-US" sz="1800" dirty="0"/>
              <a:t>to mean properly, </a:t>
            </a:r>
            <a:r>
              <a:rPr lang="en-US" sz="1800" dirty="0" smtClean="0"/>
              <a:t/>
            </a:r>
            <a:br>
              <a:rPr lang="en-US" sz="1800" dirty="0" smtClean="0"/>
            </a:br>
            <a:r>
              <a:rPr lang="en-US" sz="1800" dirty="0" smtClean="0"/>
              <a:t>       </a:t>
            </a:r>
            <a:r>
              <a:rPr lang="en-US" sz="1800" b="1" dirty="0" smtClean="0">
                <a:solidFill>
                  <a:schemeClr val="accent1">
                    <a:lumMod val="50000"/>
                  </a:schemeClr>
                </a:solidFill>
              </a:rPr>
              <a:t>to </a:t>
            </a:r>
            <a:r>
              <a:rPr lang="en-US" sz="1800" b="1" dirty="0">
                <a:solidFill>
                  <a:schemeClr val="accent1">
                    <a:lumMod val="50000"/>
                  </a:schemeClr>
                </a:solidFill>
              </a:rPr>
              <a:t>breathe</a:t>
            </a:r>
            <a:r>
              <a:rPr lang="en-US" sz="1800" dirty="0"/>
              <a:t>; to be </a:t>
            </a:r>
            <a:r>
              <a:rPr lang="en-US" sz="1800" b="1" dirty="0" smtClean="0">
                <a:solidFill>
                  <a:schemeClr val="accent1">
                    <a:lumMod val="50000"/>
                  </a:schemeClr>
                </a:solidFill>
              </a:rPr>
              <a:t>in </a:t>
            </a:r>
            <a:r>
              <a:rPr lang="en-US" sz="1800" b="1" dirty="0">
                <a:solidFill>
                  <a:schemeClr val="accent1">
                    <a:lumMod val="50000"/>
                  </a:schemeClr>
                </a:solidFill>
              </a:rPr>
              <a:t>the sense of </a:t>
            </a:r>
            <a:r>
              <a:rPr lang="en-US" sz="1800" b="1" dirty="0" smtClean="0">
                <a:solidFill>
                  <a:schemeClr val="accent1">
                    <a:lumMod val="50000"/>
                  </a:schemeClr>
                </a:solidFill>
              </a:rPr>
              <a:t>existence</a:t>
            </a:r>
            <a:r>
              <a:rPr lang="en-US" sz="1800" dirty="0" smtClean="0"/>
              <a:t>]</a:t>
            </a:r>
            <a:r>
              <a:rPr lang="en-US" dirty="0" smtClean="0"/>
              <a:t> </a:t>
            </a:r>
            <a:br>
              <a:rPr lang="en-US" dirty="0" smtClean="0"/>
            </a:br>
            <a:r>
              <a:rPr lang="en-US" sz="1200" dirty="0" smtClean="0"/>
              <a:t/>
            </a:r>
            <a:br>
              <a:rPr lang="en-US" sz="1200" dirty="0" smtClean="0"/>
            </a:br>
            <a:r>
              <a:rPr lang="en-US" sz="1800" b="1" u="sng" dirty="0" smtClean="0">
                <a:solidFill>
                  <a:srgbClr val="C00000"/>
                </a:solidFill>
              </a:rPr>
              <a:t>Note</a:t>
            </a:r>
            <a:r>
              <a:rPr lang="en-US" sz="1800" dirty="0" smtClean="0">
                <a:solidFill>
                  <a:srgbClr val="C00000"/>
                </a:solidFill>
              </a:rPr>
              <a:t>:  </a:t>
            </a:r>
            <a:r>
              <a:rPr lang="en-US" sz="1800" b="1" dirty="0" smtClean="0"/>
              <a:t>H1933  </a:t>
            </a:r>
            <a:r>
              <a:rPr lang="en-US" sz="1800" dirty="0" err="1" smtClean="0"/>
              <a:t>hava</a:t>
            </a:r>
            <a:r>
              <a:rPr lang="en-US" sz="1800" dirty="0"/>
              <a:t>‘; </a:t>
            </a:r>
            <a:r>
              <a:rPr lang="en-US" sz="1800" dirty="0" smtClean="0"/>
              <a:t> meaning </a:t>
            </a:r>
            <a:r>
              <a:rPr lang="en-US" sz="1800" b="1" dirty="0" smtClean="0">
                <a:solidFill>
                  <a:schemeClr val="accent1">
                    <a:lumMod val="50000"/>
                  </a:schemeClr>
                </a:solidFill>
              </a:rPr>
              <a:t>to breathe</a:t>
            </a:r>
            <a:r>
              <a:rPr lang="en-US" sz="1800" dirty="0" smtClean="0">
                <a:solidFill>
                  <a:schemeClr val="accent1">
                    <a:lumMod val="50000"/>
                  </a:schemeClr>
                </a:solidFill>
              </a:rPr>
              <a:t>;</a:t>
            </a:r>
            <a:r>
              <a:rPr lang="en-US" sz="1800" dirty="0" smtClean="0"/>
              <a:t> or </a:t>
            </a:r>
            <a:r>
              <a:rPr lang="en-US" sz="1800" dirty="0"/>
              <a:t>be </a:t>
            </a:r>
            <a:r>
              <a:rPr lang="en-US" sz="1800" b="1" dirty="0" smtClean="0">
                <a:solidFill>
                  <a:schemeClr val="accent1">
                    <a:lumMod val="50000"/>
                  </a:schemeClr>
                </a:solidFill>
              </a:rPr>
              <a:t>in </a:t>
            </a:r>
            <a:r>
              <a:rPr lang="en-US" sz="1800" b="1" dirty="0">
                <a:solidFill>
                  <a:schemeClr val="accent1">
                    <a:lumMod val="50000"/>
                  </a:schemeClr>
                </a:solidFill>
              </a:rPr>
              <a:t>the sense of </a:t>
            </a:r>
            <a:r>
              <a:rPr lang="en-US" sz="1800" b="1" dirty="0" smtClean="0">
                <a:solidFill>
                  <a:schemeClr val="accent1">
                    <a:lumMod val="50000"/>
                  </a:schemeClr>
                </a:solidFill>
              </a:rPr>
              <a:t>existence </a:t>
            </a:r>
            <a:br>
              <a:rPr lang="en-US" sz="1800" b="1" dirty="0" smtClean="0">
                <a:solidFill>
                  <a:schemeClr val="accent1">
                    <a:lumMod val="50000"/>
                  </a:schemeClr>
                </a:solidFill>
              </a:rPr>
            </a:br>
            <a:r>
              <a:rPr lang="en-US" sz="1800" b="1" u="sng" dirty="0" smtClean="0">
                <a:solidFill>
                  <a:srgbClr val="C00000"/>
                </a:solidFill>
              </a:rPr>
              <a:t>appears</a:t>
            </a:r>
            <a:r>
              <a:rPr lang="en-US" sz="1800" b="1" u="sng" dirty="0" smtClean="0">
                <a:solidFill>
                  <a:schemeClr val="tx1">
                    <a:lumMod val="65000"/>
                    <a:lumOff val="35000"/>
                  </a:schemeClr>
                </a:solidFill>
              </a:rPr>
              <a:t> to apply to the 1</a:t>
            </a:r>
            <a:r>
              <a:rPr lang="en-US" sz="1800" b="1" u="sng" baseline="30000" dirty="0" smtClean="0">
                <a:solidFill>
                  <a:schemeClr val="tx1">
                    <a:lumMod val="65000"/>
                    <a:lumOff val="35000"/>
                  </a:schemeClr>
                </a:solidFill>
              </a:rPr>
              <a:t>st</a:t>
            </a:r>
            <a:r>
              <a:rPr lang="en-US" sz="1800" b="1" u="sng" dirty="0" smtClean="0">
                <a:solidFill>
                  <a:schemeClr val="tx1">
                    <a:lumMod val="65000"/>
                    <a:lumOff val="35000"/>
                  </a:schemeClr>
                </a:solidFill>
              </a:rPr>
              <a:t> two definitions for H1961 as listed below</a:t>
            </a:r>
            <a:r>
              <a:rPr lang="en-US" sz="1800" b="1" dirty="0" smtClean="0">
                <a:solidFill>
                  <a:schemeClr val="tx1">
                    <a:lumMod val="65000"/>
                    <a:lumOff val="35000"/>
                  </a:schemeClr>
                </a:solidFill>
              </a:rPr>
              <a:t>.</a:t>
            </a:r>
            <a:endParaRPr lang="en-US" dirty="0" smtClean="0"/>
          </a:p>
          <a:p>
            <a:pPr marL="45720" indent="0">
              <a:buSzPct val="100000"/>
              <a:buNone/>
            </a:pPr>
            <a:r>
              <a:rPr lang="en-US" sz="1050" dirty="0" smtClean="0">
                <a:solidFill>
                  <a:srgbClr val="C00000"/>
                </a:solidFill>
              </a:rPr>
              <a:t> </a:t>
            </a:r>
            <a:endParaRPr lang="en-US" sz="1050" dirty="0">
              <a:solidFill>
                <a:srgbClr val="C00000"/>
              </a:solidFill>
            </a:endParaRPr>
          </a:p>
          <a:p>
            <a:pPr marL="45720" indent="0">
              <a:buSzPct val="100000"/>
              <a:buNone/>
            </a:pPr>
            <a:r>
              <a:rPr lang="en-US" dirty="0" smtClean="0">
                <a:solidFill>
                  <a:srgbClr val="C00000"/>
                </a:solidFill>
              </a:rPr>
              <a:t>[1</a:t>
            </a:r>
            <a:r>
              <a:rPr lang="en-US" baseline="30000" dirty="0" smtClean="0">
                <a:solidFill>
                  <a:srgbClr val="C00000"/>
                </a:solidFill>
              </a:rPr>
              <a:t>st</a:t>
            </a:r>
            <a:r>
              <a:rPr lang="en-US" dirty="0" smtClean="0">
                <a:solidFill>
                  <a:srgbClr val="C00000"/>
                </a:solidFill>
              </a:rPr>
              <a:t> def.] </a:t>
            </a:r>
            <a:r>
              <a:rPr lang="en-US" b="1" dirty="0" smtClean="0">
                <a:solidFill>
                  <a:srgbClr val="0070C0"/>
                </a:solidFill>
              </a:rPr>
              <a:t>to exist</a:t>
            </a:r>
          </a:p>
          <a:p>
            <a:pPr marL="45720" indent="0">
              <a:buSzPct val="100000"/>
              <a:buNone/>
            </a:pPr>
            <a:r>
              <a:rPr lang="en-US" dirty="0" smtClean="0"/>
              <a:t/>
            </a:r>
            <a:br>
              <a:rPr lang="en-US" dirty="0" smtClean="0"/>
            </a:br>
            <a:r>
              <a:rPr lang="en-US" dirty="0" smtClean="0">
                <a:solidFill>
                  <a:srgbClr val="C00000"/>
                </a:solidFill>
              </a:rPr>
              <a:t>[2</a:t>
            </a:r>
            <a:r>
              <a:rPr lang="en-US" baseline="30000" dirty="0" smtClean="0">
                <a:solidFill>
                  <a:srgbClr val="C00000"/>
                </a:solidFill>
              </a:rPr>
              <a:t>nd</a:t>
            </a:r>
            <a:r>
              <a:rPr lang="en-US" dirty="0" smtClean="0">
                <a:solidFill>
                  <a:srgbClr val="C00000"/>
                </a:solidFill>
              </a:rPr>
              <a:t> def.] </a:t>
            </a:r>
            <a:r>
              <a:rPr lang="en-US" dirty="0" smtClean="0"/>
              <a:t>i.e</a:t>
            </a:r>
            <a:r>
              <a:rPr lang="en-US" dirty="0"/>
              <a:t>. </a:t>
            </a:r>
            <a:r>
              <a:rPr lang="en-US" b="1" dirty="0">
                <a:solidFill>
                  <a:schemeClr val="accent1">
                    <a:lumMod val="75000"/>
                  </a:schemeClr>
                </a:solidFill>
              </a:rPr>
              <a:t>be or </a:t>
            </a:r>
            <a:r>
              <a:rPr lang="en-US" b="1" dirty="0" smtClean="0">
                <a:solidFill>
                  <a:schemeClr val="accent1">
                    <a:lumMod val="75000"/>
                  </a:schemeClr>
                </a:solidFill>
              </a:rPr>
              <a:t>become</a:t>
            </a:r>
          </a:p>
          <a:p>
            <a:pPr marL="45720" indent="0">
              <a:buSzPct val="100000"/>
              <a:buNone/>
            </a:pPr>
            <a:r>
              <a:rPr lang="en-US" dirty="0"/>
              <a:t/>
            </a:r>
            <a:br>
              <a:rPr lang="en-US" dirty="0"/>
            </a:br>
            <a:r>
              <a:rPr lang="en-US" sz="2800" b="1" dirty="0" smtClean="0">
                <a:solidFill>
                  <a:schemeClr val="accent1">
                    <a:lumMod val="75000"/>
                  </a:schemeClr>
                </a:solidFill>
              </a:rPr>
              <a:t>John 1:18  </a:t>
            </a:r>
            <a:r>
              <a:rPr lang="en-US" dirty="0" smtClean="0"/>
              <a:t>… the </a:t>
            </a:r>
            <a:r>
              <a:rPr lang="en-US" dirty="0">
                <a:solidFill>
                  <a:schemeClr val="accent1">
                    <a:lumMod val="75000"/>
                  </a:schemeClr>
                </a:solidFill>
              </a:rPr>
              <a:t>only </a:t>
            </a:r>
            <a:r>
              <a:rPr lang="en-US" b="1" dirty="0">
                <a:solidFill>
                  <a:schemeClr val="accent1">
                    <a:lumMod val="75000"/>
                  </a:schemeClr>
                </a:solidFill>
              </a:rPr>
              <a:t>begotten Son</a:t>
            </a:r>
            <a:r>
              <a:rPr lang="en-US" dirty="0">
                <a:solidFill>
                  <a:schemeClr val="accent1">
                    <a:lumMod val="75000"/>
                  </a:schemeClr>
                </a:solidFill>
              </a:rPr>
              <a:t>, </a:t>
            </a:r>
            <a:r>
              <a:rPr lang="en-US" dirty="0" smtClean="0">
                <a:solidFill>
                  <a:schemeClr val="accent1">
                    <a:lumMod val="75000"/>
                  </a:schemeClr>
                </a:solidFill>
              </a:rPr>
              <a:t/>
            </a:r>
            <a:br>
              <a:rPr lang="en-US" dirty="0" smtClean="0">
                <a:solidFill>
                  <a:schemeClr val="accent1">
                    <a:lumMod val="75000"/>
                  </a:schemeClr>
                </a:solidFill>
              </a:rPr>
            </a:br>
            <a:r>
              <a:rPr lang="en-US" dirty="0" smtClean="0"/>
              <a:t>which </a:t>
            </a:r>
            <a:r>
              <a:rPr lang="en-US" dirty="0"/>
              <a:t>is in the bosom of the </a:t>
            </a:r>
            <a:r>
              <a:rPr lang="en-US" dirty="0" smtClean="0"/>
              <a:t>Father … </a:t>
            </a:r>
            <a:r>
              <a:rPr lang="en-US" sz="1800" i="1" dirty="0" smtClean="0"/>
              <a:t>KJV</a:t>
            </a:r>
            <a:endParaRPr lang="en-US" i="1" dirty="0"/>
          </a:p>
          <a:p>
            <a:pPr marL="45720" indent="0">
              <a:buSzPct val="100000"/>
              <a:buNone/>
            </a:pPr>
            <a:endParaRPr lang="en-US" sz="400" dirty="0" smtClean="0">
              <a:solidFill>
                <a:srgbClr val="C00000"/>
              </a:solidFill>
            </a:endParaRPr>
          </a:p>
          <a:p>
            <a:pPr marL="45720" indent="0">
              <a:buSzPct val="100000"/>
              <a:buNone/>
            </a:pPr>
            <a:r>
              <a:rPr lang="en-US" sz="2800" b="1" dirty="0" smtClean="0">
                <a:ln w="1905"/>
                <a:solidFill>
                  <a:schemeClr val="accent1">
                    <a:lumMod val="50000"/>
                  </a:schemeClr>
                </a:solidFill>
                <a:effectLst>
                  <a:innerShdw blurRad="69850" dist="43180" dir="5400000">
                    <a:srgbClr val="000000">
                      <a:alpha val="65000"/>
                    </a:srgbClr>
                  </a:innerShdw>
                </a:effectLst>
              </a:rPr>
              <a:t>Does it seem like the first two definitions of H1961 </a:t>
            </a:r>
            <a:r>
              <a:rPr lang="en-US" sz="1800" b="1" dirty="0" smtClean="0">
                <a:ln w="1905"/>
                <a:solidFill>
                  <a:schemeClr val="accent1">
                    <a:lumMod val="50000"/>
                  </a:schemeClr>
                </a:solidFill>
                <a:effectLst>
                  <a:innerShdw blurRad="69850" dist="43180" dir="5400000">
                    <a:srgbClr val="000000">
                      <a:alpha val="65000"/>
                    </a:srgbClr>
                  </a:innerShdw>
                </a:effectLst>
              </a:rPr>
              <a:t>[</a:t>
            </a:r>
            <a:r>
              <a:rPr lang="en-US" sz="1800" b="1" dirty="0" err="1" smtClean="0">
                <a:ln w="1905"/>
                <a:solidFill>
                  <a:srgbClr val="8C4C64"/>
                </a:solidFill>
                <a:effectLst>
                  <a:innerShdw blurRad="69850" dist="43180" dir="5400000">
                    <a:srgbClr val="000000">
                      <a:alpha val="65000"/>
                    </a:srgbClr>
                  </a:innerShdw>
                </a:effectLst>
              </a:rPr>
              <a:t>ha</a:t>
            </a:r>
            <a:r>
              <a:rPr lang="en-US" sz="1800" b="1" dirty="0" err="1" smtClean="0">
                <a:ln w="1905"/>
                <a:solidFill>
                  <a:srgbClr val="00B0F0"/>
                </a:solidFill>
                <a:effectLst>
                  <a:innerShdw blurRad="69850" dist="43180" dir="5400000">
                    <a:srgbClr val="000000">
                      <a:alpha val="65000"/>
                    </a:srgbClr>
                  </a:innerShdw>
                </a:effectLst>
              </a:rPr>
              <a:t>yah</a:t>
            </a:r>
            <a:r>
              <a:rPr lang="en-US" sz="1800" b="1" dirty="0">
                <a:ln w="1905"/>
                <a:solidFill>
                  <a:schemeClr val="accent1">
                    <a:lumMod val="50000"/>
                  </a:schemeClr>
                </a:solidFill>
                <a:effectLst>
                  <a:innerShdw blurRad="69850" dist="43180" dir="5400000">
                    <a:srgbClr val="000000">
                      <a:alpha val="65000"/>
                    </a:srgbClr>
                  </a:innerShdw>
                </a:effectLst>
              </a:rPr>
              <a:t>]</a:t>
            </a:r>
            <a:r>
              <a:rPr lang="en-US" sz="2400" b="1" dirty="0">
                <a:ln w="1905"/>
                <a:solidFill>
                  <a:schemeClr val="accent1">
                    <a:lumMod val="50000"/>
                  </a:schemeClr>
                </a:solidFill>
                <a:effectLst>
                  <a:innerShdw blurRad="69850" dist="43180" dir="5400000">
                    <a:srgbClr val="000000">
                      <a:alpha val="65000"/>
                    </a:srgbClr>
                  </a:innerShdw>
                </a:effectLst>
              </a:rPr>
              <a:t> </a:t>
            </a:r>
            <a:r>
              <a:rPr lang="en-US" sz="2800" b="1" dirty="0" smtClean="0">
                <a:ln w="1905"/>
                <a:solidFill>
                  <a:schemeClr val="accent1">
                    <a:lumMod val="50000"/>
                  </a:schemeClr>
                </a:solidFill>
                <a:effectLst>
                  <a:innerShdw blurRad="69850" dist="43180" dir="5400000">
                    <a:srgbClr val="000000">
                      <a:alpha val="65000"/>
                    </a:srgbClr>
                  </a:innerShdw>
                </a:effectLst>
              </a:rPr>
              <a:t>link back to Gen 1:1, the Creator of heaven and earth?</a:t>
            </a:r>
          </a:p>
        </p:txBody>
      </p:sp>
      <p:pic>
        <p:nvPicPr>
          <p:cNvPr id="6" name="Picture 2" descr="D:\A. Astleford Jan 5 2016\6. Godhead &amp; Sacred Name Study\My name is Yahu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480" y="1711959"/>
            <a:ext cx="43529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A. Astleford Jan 5 2016\6. Godhead &amp; Sacred Name Study\Yahuah Father Yahusha Son.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562600" y="2667000"/>
            <a:ext cx="3271459" cy="2955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2667000" y="3328736"/>
            <a:ext cx="3276600" cy="0"/>
          </a:xfrm>
          <a:prstGeom prst="straightConnector1">
            <a:avLst/>
          </a:prstGeom>
          <a:ln w="76200">
            <a:solidFill>
              <a:srgbClr val="0070C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4360811"/>
            <a:ext cx="3048000" cy="0"/>
          </a:xfrm>
          <a:prstGeom prst="straightConnector1">
            <a:avLst/>
          </a:prstGeom>
          <a:ln w="76200">
            <a:solidFill>
              <a:schemeClr val="accent1">
                <a:lumMod val="7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TextBox 29"/>
          <p:cNvSpPr txBox="1"/>
          <p:nvPr/>
        </p:nvSpPr>
        <p:spPr>
          <a:xfrm>
            <a:off x="7467600" y="1129066"/>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937371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500"/>
                                        <p:tgtEl>
                                          <p:spTgt spid="5">
                                            <p:txEl>
                                              <p:pRg st="2" end="2"/>
                                            </p:txEl>
                                          </p:spTgt>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1500"/>
                                        <p:tgtEl>
                                          <p:spTgt spid="5">
                                            <p:txEl>
                                              <p:pRg st="3" end="3"/>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750"/>
                                        <p:tgtEl>
                                          <p:spTgt spid="10"/>
                                        </p:tgtEl>
                                      </p:cBhvr>
                                    </p:animEffect>
                                  </p:childTnLst>
                                </p:cTn>
                              </p:par>
                            </p:childTnLst>
                          </p:cTn>
                        </p:par>
                        <p:par>
                          <p:cTn id="29" fill="hold">
                            <p:stCondLst>
                              <p:cond delay="3250"/>
                            </p:stCondLst>
                            <p:childTnLst>
                              <p:par>
                                <p:cTn id="30" presetID="22" presetClass="entr" presetSubtype="8"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175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92875"/>
            <a:ext cx="1828800" cy="365125"/>
          </a:xfrm>
        </p:spPr>
        <p:txBody>
          <a:bodyPr/>
          <a:lstStyle/>
          <a:p>
            <a:fld id="{5C014052-953B-4273-8F47-BF25327D5B24}" type="slidenum">
              <a:rPr lang="en-US" smtClean="0"/>
              <a:t>15</a:t>
            </a:fld>
            <a:endParaRPr lang="en-US" dirty="0"/>
          </a:p>
        </p:txBody>
      </p:sp>
      <p:sp>
        <p:nvSpPr>
          <p:cNvPr id="3" name="Title 2"/>
          <p:cNvSpPr>
            <a:spLocks noGrp="1"/>
          </p:cNvSpPr>
          <p:nvPr>
            <p:ph type="title"/>
          </p:nvPr>
        </p:nvSpPr>
        <p:spPr>
          <a:xfrm>
            <a:off x="0" y="152400"/>
            <a:ext cx="9144000" cy="762000"/>
          </a:xfrm>
        </p:spPr>
        <p:txBody>
          <a:bodyPr>
            <a:scene3d>
              <a:camera prst="orthographicFront"/>
              <a:lightRig rig="threePt" dir="t"/>
            </a:scene3d>
            <a:sp3d extrusionH="57150">
              <a:bevelT w="38100" h="38100"/>
            </a:sp3d>
          </a:bodyPr>
          <a:lstStyle/>
          <a:p>
            <a:r>
              <a:rPr lang="en-US" dirty="0" smtClean="0">
                <a:solidFill>
                  <a:srgbClr val="8C4C64"/>
                </a:solidFill>
              </a:rPr>
              <a:t>The 3</a:t>
            </a:r>
            <a:r>
              <a:rPr lang="en-US" baseline="30000" dirty="0" smtClean="0">
                <a:solidFill>
                  <a:srgbClr val="8C4C64"/>
                </a:solidFill>
              </a:rPr>
              <a:t>rd</a:t>
            </a:r>
            <a:r>
              <a:rPr lang="en-US" dirty="0" smtClean="0">
                <a:solidFill>
                  <a:srgbClr val="8C4C64"/>
                </a:solidFill>
              </a:rPr>
              <a:t> Definition of </a:t>
            </a:r>
            <a:r>
              <a:rPr lang="en-US" sz="4000" dirty="0" smtClean="0">
                <a:solidFill>
                  <a:schemeClr val="accent1">
                    <a:lumMod val="50000"/>
                  </a:schemeClr>
                </a:solidFill>
              </a:rPr>
              <a:t>H1961 [</a:t>
            </a:r>
            <a:r>
              <a:rPr lang="en-US" sz="4000" dirty="0" err="1" smtClean="0">
                <a:solidFill>
                  <a:schemeClr val="accent1">
                    <a:lumMod val="50000"/>
                  </a:schemeClr>
                </a:solidFill>
              </a:rPr>
              <a:t>hayah</a:t>
            </a:r>
            <a:r>
              <a:rPr lang="en-US" sz="4000" dirty="0" smtClean="0">
                <a:solidFill>
                  <a:schemeClr val="accent1">
                    <a:lumMod val="50000"/>
                  </a:schemeClr>
                </a:solidFill>
              </a:rPr>
              <a:t>]</a:t>
            </a:r>
            <a:endParaRPr lang="en-US" sz="4000" dirty="0">
              <a:solidFill>
                <a:schemeClr val="accent1">
                  <a:lumMod val="50000"/>
                </a:schemeClr>
              </a:solidFill>
            </a:endParaRPr>
          </a:p>
        </p:txBody>
      </p:sp>
      <p:sp>
        <p:nvSpPr>
          <p:cNvPr id="5" name="Content Placeholder 4"/>
          <p:cNvSpPr>
            <a:spLocks noGrp="1"/>
          </p:cNvSpPr>
          <p:nvPr>
            <p:ph sz="quarter" idx="14"/>
          </p:nvPr>
        </p:nvSpPr>
        <p:spPr>
          <a:xfrm>
            <a:off x="304800" y="976026"/>
            <a:ext cx="8382000" cy="3062574"/>
          </a:xfrm>
        </p:spPr>
        <p:txBody>
          <a:bodyPr>
            <a:normAutofit/>
            <a:scene3d>
              <a:camera prst="orthographicFront"/>
              <a:lightRig rig="threePt" dir="t"/>
            </a:scene3d>
            <a:sp3d extrusionH="57150">
              <a:bevelT w="38100" h="38100"/>
            </a:sp3d>
          </a:bodyPr>
          <a:lstStyle/>
          <a:p>
            <a:pPr>
              <a:buSzPct val="100000"/>
              <a:buFont typeface="Wingdings" pitchFamily="2" charset="2"/>
              <a:buChar char="Ø"/>
            </a:pPr>
            <a:r>
              <a:rPr lang="en-US" sz="2800" b="1" dirty="0" smtClean="0">
                <a:solidFill>
                  <a:schemeClr val="accent1">
                    <a:lumMod val="50000"/>
                  </a:schemeClr>
                </a:solidFill>
              </a:rPr>
              <a:t>  H1961  </a:t>
            </a:r>
            <a:r>
              <a:rPr lang="en-US" dirty="0" err="1" smtClean="0"/>
              <a:t>hayah</a:t>
            </a:r>
            <a:r>
              <a:rPr lang="en-US" dirty="0" smtClean="0"/>
              <a:t>;   </a:t>
            </a:r>
            <a:br>
              <a:rPr lang="en-US" dirty="0" smtClean="0"/>
            </a:br>
            <a:r>
              <a:rPr lang="en-US" dirty="0" smtClean="0">
                <a:solidFill>
                  <a:srgbClr val="C00000"/>
                </a:solidFill>
              </a:rPr>
              <a:t>[3</a:t>
            </a:r>
            <a:r>
              <a:rPr lang="en-US" baseline="30000" dirty="0" smtClean="0">
                <a:solidFill>
                  <a:srgbClr val="C00000"/>
                </a:solidFill>
              </a:rPr>
              <a:t>rd</a:t>
            </a:r>
            <a:r>
              <a:rPr lang="en-US" dirty="0" smtClean="0">
                <a:solidFill>
                  <a:srgbClr val="C00000"/>
                </a:solidFill>
              </a:rPr>
              <a:t> def.] </a:t>
            </a:r>
            <a:r>
              <a:rPr lang="en-US" dirty="0" smtClean="0"/>
              <a:t>come </a:t>
            </a:r>
            <a:r>
              <a:rPr lang="en-US" dirty="0"/>
              <a:t>to </a:t>
            </a:r>
            <a:r>
              <a:rPr lang="en-US" dirty="0" smtClean="0"/>
              <a:t>pass; </a:t>
            </a:r>
            <a:r>
              <a:rPr lang="en-US" b="1" dirty="0" smtClean="0">
                <a:solidFill>
                  <a:schemeClr val="accent2">
                    <a:lumMod val="75000"/>
                  </a:schemeClr>
                </a:solidFill>
              </a:rPr>
              <a:t>came to be </a:t>
            </a:r>
            <a:r>
              <a:rPr lang="en-US" dirty="0" smtClean="0"/>
              <a:t/>
            </a:r>
            <a:br>
              <a:rPr lang="en-US" dirty="0" smtClean="0"/>
            </a:br>
            <a:endParaRPr lang="en-US" sz="1050" dirty="0" smtClean="0"/>
          </a:p>
          <a:p>
            <a:pPr>
              <a:buSzPct val="100000"/>
              <a:buFont typeface="Wingdings" pitchFamily="2" charset="2"/>
              <a:buChar char="Ø"/>
            </a:pPr>
            <a:r>
              <a:rPr lang="en-US" b="1" dirty="0" smtClean="0">
                <a:solidFill>
                  <a:srgbClr val="C00000"/>
                </a:solidFill>
              </a:rPr>
              <a:t>The 3</a:t>
            </a:r>
            <a:r>
              <a:rPr lang="en-US" b="1" baseline="30000" dirty="0" smtClean="0">
                <a:solidFill>
                  <a:srgbClr val="C00000"/>
                </a:solidFill>
              </a:rPr>
              <a:t>rd</a:t>
            </a:r>
            <a:r>
              <a:rPr lang="en-US" b="1" dirty="0" smtClean="0">
                <a:solidFill>
                  <a:srgbClr val="C00000"/>
                </a:solidFill>
              </a:rPr>
              <a:t> definition is directly linked</a:t>
            </a:r>
            <a:br>
              <a:rPr lang="en-US" b="1" dirty="0" smtClean="0">
                <a:solidFill>
                  <a:srgbClr val="C00000"/>
                </a:solidFill>
              </a:rPr>
            </a:br>
            <a:r>
              <a:rPr lang="en-US" b="1" dirty="0" smtClean="0">
                <a:solidFill>
                  <a:srgbClr val="C00000"/>
                </a:solidFill>
              </a:rPr>
              <a:t> to Gen 1:2 </a:t>
            </a:r>
            <a:r>
              <a:rPr lang="en-US" dirty="0" smtClean="0"/>
              <a:t>“And the earth </a:t>
            </a:r>
            <a:r>
              <a:rPr lang="en-US" b="1" u="sng" dirty="0" smtClean="0">
                <a:solidFill>
                  <a:schemeClr val="accent2">
                    <a:lumMod val="75000"/>
                  </a:schemeClr>
                </a:solidFill>
              </a:rPr>
              <a:t>came</a:t>
            </a:r>
            <a:br>
              <a:rPr lang="en-US" b="1" u="sng" dirty="0" smtClean="0">
                <a:solidFill>
                  <a:schemeClr val="accent2">
                    <a:lumMod val="75000"/>
                  </a:schemeClr>
                </a:solidFill>
              </a:rPr>
            </a:br>
            <a:r>
              <a:rPr lang="en-US" b="1" dirty="0" smtClean="0">
                <a:solidFill>
                  <a:schemeClr val="accent2">
                    <a:lumMod val="75000"/>
                  </a:schemeClr>
                </a:solidFill>
              </a:rPr>
              <a:t> </a:t>
            </a:r>
            <a:r>
              <a:rPr lang="en-US" b="1" u="sng" dirty="0" smtClean="0">
                <a:solidFill>
                  <a:schemeClr val="accent2">
                    <a:lumMod val="75000"/>
                  </a:schemeClr>
                </a:solidFill>
              </a:rPr>
              <a:t>to be</a:t>
            </a:r>
            <a:r>
              <a:rPr lang="en-US" dirty="0" smtClean="0"/>
              <a:t> </a:t>
            </a:r>
            <a:r>
              <a:rPr lang="en-US" b="1" dirty="0" smtClean="0">
                <a:solidFill>
                  <a:schemeClr val="tx1"/>
                </a:solidFill>
              </a:rPr>
              <a:t>without form, void, </a:t>
            </a:r>
            <a:r>
              <a:rPr lang="en-US" dirty="0" smtClean="0"/>
              <a:t>[with]</a:t>
            </a:r>
            <a:br>
              <a:rPr lang="en-US" dirty="0" smtClean="0"/>
            </a:br>
            <a:r>
              <a:rPr lang="en-US" dirty="0" smtClean="0"/>
              <a:t> </a:t>
            </a:r>
            <a:r>
              <a:rPr lang="en-US" b="1" dirty="0" smtClean="0">
                <a:solidFill>
                  <a:schemeClr val="tx1"/>
                </a:solidFill>
              </a:rPr>
              <a:t>darkness</a:t>
            </a:r>
            <a:r>
              <a:rPr lang="en-US" dirty="0" smtClean="0"/>
              <a:t> upon the face of the</a:t>
            </a:r>
            <a:br>
              <a:rPr lang="en-US" dirty="0" smtClean="0"/>
            </a:br>
            <a:r>
              <a:rPr lang="en-US" dirty="0" smtClean="0"/>
              <a:t> deep.”</a:t>
            </a:r>
          </a:p>
          <a:p>
            <a:pPr>
              <a:buSzPct val="100000"/>
              <a:buFont typeface="Wingdings" pitchFamily="2" charset="2"/>
              <a:buChar char="Ø"/>
            </a:pPr>
            <a:endParaRPr lang="en-US" dirty="0" smtClean="0"/>
          </a:p>
        </p:txBody>
      </p:sp>
      <p:pic>
        <p:nvPicPr>
          <p:cNvPr id="7170" name="Picture 2" descr="C:\Users\Rae\Desktop\T4-Creation\creation week days 1-4 edi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67" y="3886200"/>
            <a:ext cx="2803525" cy="1782762"/>
          </a:xfrm>
          <a:prstGeom prst="rect">
            <a:avLst/>
          </a:prstGeom>
          <a:noFill/>
          <a:ln w="57150">
            <a:solidFill>
              <a:schemeClr val="accent1">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171" name="Picture 3" descr="C:\Users\Rae\Desktop\T4-Creation\from perfection to ch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568" y="4098915"/>
            <a:ext cx="3720500" cy="2009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912360" y="1090326"/>
            <a:ext cx="4012301" cy="2667000"/>
            <a:chOff x="243840" y="2133600"/>
            <a:chExt cx="4012301" cy="2667000"/>
          </a:xfrm>
        </p:grpSpPr>
        <p:pic>
          <p:nvPicPr>
            <p:cNvPr id="12" name="Content Placeholder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 y="2133600"/>
              <a:ext cx="4012301"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Oval 12"/>
            <p:cNvSpPr/>
            <p:nvPr/>
          </p:nvSpPr>
          <p:spPr>
            <a:xfrm rot="21198902">
              <a:off x="2381950" y="3887231"/>
              <a:ext cx="990600" cy="455905"/>
            </a:xfrm>
            <a:prstGeom prst="ellipse">
              <a:avLst/>
            </a:prstGeom>
            <a:noFill/>
            <a:ln w="76200">
              <a:solidFill>
                <a:srgbClr val="F2D8C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57200" y="5668962"/>
            <a:ext cx="2956257" cy="52322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dirty="0" smtClean="0">
                <a:ln w="1905"/>
                <a:solidFill>
                  <a:schemeClr val="accent1">
                    <a:lumMod val="50000"/>
                  </a:schemeClr>
                </a:solidFill>
                <a:effectLst>
                  <a:innerShdw blurRad="69850" dist="43180" dir="5400000">
                    <a:srgbClr val="000000">
                      <a:alpha val="65000"/>
                    </a:srgbClr>
                  </a:innerShdw>
                </a:effectLst>
              </a:rPr>
              <a:t>Creation in Gen 1:1</a:t>
            </a:r>
            <a:endParaRPr lang="en-US" sz="2800" b="1" cap="none" spc="0" dirty="0">
              <a:ln w="1905"/>
              <a:solidFill>
                <a:schemeClr val="accent1">
                  <a:lumMod val="50000"/>
                </a:schemeClr>
              </a:solidFill>
              <a:effectLst>
                <a:innerShdw blurRad="69850" dist="43180" dir="5400000">
                  <a:srgbClr val="000000">
                    <a:alpha val="65000"/>
                  </a:srgbClr>
                </a:innerShdw>
              </a:effectLst>
            </a:endParaRPr>
          </a:p>
        </p:txBody>
      </p:sp>
      <p:sp>
        <p:nvSpPr>
          <p:cNvPr id="16" name="Rectangle 15"/>
          <p:cNvSpPr/>
          <p:nvPr/>
        </p:nvSpPr>
        <p:spPr>
          <a:xfrm>
            <a:off x="5447269" y="4237483"/>
            <a:ext cx="301109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ormless, void </a:t>
            </a:r>
          </a:p>
          <a:p>
            <a:pPr algn="ct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&amp; very dark.</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3413458" y="4114800"/>
            <a:ext cx="1615910" cy="138499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800" b="1" dirty="0" smtClean="0">
                <a:ln w="1905"/>
                <a:solidFill>
                  <a:schemeClr val="accent2">
                    <a:lumMod val="75000"/>
                  </a:schemeClr>
                </a:solidFill>
                <a:effectLst>
                  <a:innerShdw blurRad="69850" dist="43180" dir="5400000">
                    <a:srgbClr val="000000">
                      <a:alpha val="65000"/>
                    </a:srgbClr>
                  </a:innerShdw>
                </a:effectLst>
              </a:rPr>
              <a:t>‘came </a:t>
            </a:r>
            <a:br>
              <a:rPr lang="en-US" sz="2800" b="1" dirty="0" smtClean="0">
                <a:ln w="1905"/>
                <a:solidFill>
                  <a:schemeClr val="accent2">
                    <a:lumMod val="75000"/>
                  </a:schemeClr>
                </a:solidFill>
                <a:effectLst>
                  <a:innerShdw blurRad="69850" dist="43180" dir="5400000">
                    <a:srgbClr val="000000">
                      <a:alpha val="65000"/>
                    </a:srgbClr>
                  </a:innerShdw>
                </a:effectLst>
              </a:rPr>
            </a:br>
            <a:r>
              <a:rPr lang="en-US" sz="2800" b="1" dirty="0" smtClean="0">
                <a:ln w="1905"/>
                <a:solidFill>
                  <a:schemeClr val="accent2">
                    <a:lumMod val="75000"/>
                  </a:schemeClr>
                </a:solidFill>
                <a:effectLst>
                  <a:innerShdw blurRad="69850" dist="43180" dir="5400000">
                    <a:srgbClr val="000000">
                      <a:alpha val="65000"/>
                    </a:srgbClr>
                  </a:innerShdw>
                </a:effectLst>
              </a:rPr>
              <a:t>to be’ </a:t>
            </a:r>
            <a:r>
              <a:rPr lang="en-US" sz="2800" b="1" dirty="0" smtClean="0">
                <a:ln w="1905"/>
                <a:solidFill>
                  <a:schemeClr val="accent1">
                    <a:lumMod val="50000"/>
                  </a:schemeClr>
                </a:solidFill>
                <a:effectLst>
                  <a:innerShdw blurRad="69850" dist="43180" dir="5400000">
                    <a:srgbClr val="000000">
                      <a:alpha val="65000"/>
                    </a:srgbClr>
                  </a:innerShdw>
                </a:effectLst>
              </a:rPr>
              <a:t>[</a:t>
            </a:r>
            <a:r>
              <a:rPr lang="en-US" sz="2800" b="1" dirty="0" err="1" smtClean="0">
                <a:ln w="1905"/>
                <a:solidFill>
                  <a:schemeClr val="accent1">
                    <a:lumMod val="50000"/>
                  </a:schemeClr>
                </a:solidFill>
                <a:effectLst>
                  <a:innerShdw blurRad="69850" dist="43180" dir="5400000">
                    <a:srgbClr val="000000">
                      <a:alpha val="65000"/>
                    </a:srgbClr>
                  </a:innerShdw>
                </a:effectLst>
              </a:rPr>
              <a:t>hayah</a:t>
            </a:r>
            <a:r>
              <a:rPr lang="en-US" sz="2800" b="1" dirty="0" smtClean="0">
                <a:ln w="1905"/>
                <a:solidFill>
                  <a:schemeClr val="accent1">
                    <a:lumMod val="50000"/>
                  </a:schemeClr>
                </a:solidFill>
                <a:effectLst>
                  <a:innerShdw blurRad="69850" dist="43180" dir="5400000">
                    <a:srgbClr val="000000">
                      <a:alpha val="65000"/>
                    </a:srgbClr>
                  </a:innerShdw>
                </a:effectLst>
              </a:rPr>
              <a:t>]</a:t>
            </a:r>
            <a:endParaRPr lang="en-US" sz="2800" b="1" cap="none" spc="0" dirty="0">
              <a:ln w="1905"/>
              <a:solidFill>
                <a:schemeClr val="accent1">
                  <a:lumMod val="50000"/>
                </a:schemeClr>
              </a:solidFill>
              <a:effectLst>
                <a:innerShdw blurRad="69850" dist="43180" dir="5400000">
                  <a:srgbClr val="000000">
                    <a:alpha val="65000"/>
                  </a:srgbClr>
                </a:innerShdw>
              </a:effectLst>
            </a:endParaRPr>
          </a:p>
        </p:txBody>
      </p:sp>
      <p:sp>
        <p:nvSpPr>
          <p:cNvPr id="18" name="Rectangle 17"/>
          <p:cNvSpPr/>
          <p:nvPr/>
        </p:nvSpPr>
        <p:spPr>
          <a:xfrm>
            <a:off x="0" y="6196924"/>
            <a:ext cx="9143999"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dirty="0" smtClean="0">
                <a:ln w="1905"/>
                <a:solidFill>
                  <a:srgbClr val="C00000"/>
                </a:solidFill>
                <a:effectLst>
                  <a:innerShdw blurRad="69850" dist="43180" dir="5400000">
                    <a:srgbClr val="000000">
                      <a:alpha val="65000"/>
                    </a:srgbClr>
                  </a:innerShdw>
                </a:effectLst>
              </a:rPr>
              <a:t>The 3</a:t>
            </a:r>
            <a:r>
              <a:rPr lang="en-US" sz="2400" b="1" baseline="30000" dirty="0" smtClean="0">
                <a:ln w="1905"/>
                <a:solidFill>
                  <a:srgbClr val="C00000"/>
                </a:solidFill>
                <a:effectLst>
                  <a:innerShdw blurRad="69850" dist="43180" dir="5400000">
                    <a:srgbClr val="000000">
                      <a:alpha val="65000"/>
                    </a:srgbClr>
                  </a:innerShdw>
                </a:effectLst>
              </a:rPr>
              <a:t>rd</a:t>
            </a:r>
            <a:r>
              <a:rPr lang="en-US" sz="2400" b="1" dirty="0" smtClean="0">
                <a:ln w="1905"/>
                <a:solidFill>
                  <a:srgbClr val="C00000"/>
                </a:solidFill>
                <a:effectLst>
                  <a:innerShdw blurRad="69850" dist="43180" dir="5400000">
                    <a:srgbClr val="000000">
                      <a:alpha val="65000"/>
                    </a:srgbClr>
                  </a:innerShdw>
                </a:effectLst>
              </a:rPr>
              <a:t> definition </a:t>
            </a:r>
            <a:r>
              <a:rPr lang="en-US" sz="2400" b="1" u="sng" dirty="0" smtClean="0">
                <a:ln w="1905"/>
                <a:solidFill>
                  <a:srgbClr val="C00000"/>
                </a:solidFill>
                <a:effectLst>
                  <a:innerShdw blurRad="69850" dist="43180" dir="5400000">
                    <a:srgbClr val="000000">
                      <a:alpha val="65000"/>
                    </a:srgbClr>
                  </a:innerShdw>
                </a:effectLst>
              </a:rPr>
              <a:t>seems to</a:t>
            </a:r>
            <a:r>
              <a:rPr lang="en-US" sz="2400" b="1" dirty="0" smtClean="0">
                <a:ln w="1905"/>
                <a:solidFill>
                  <a:srgbClr val="C00000"/>
                </a:solidFill>
                <a:effectLst>
                  <a:innerShdw blurRad="69850" dist="43180" dir="5400000">
                    <a:srgbClr val="000000">
                      <a:alpha val="65000"/>
                    </a:srgbClr>
                  </a:innerShdw>
                </a:effectLst>
              </a:rPr>
              <a:t> align best with the context of Gen 1:2.</a:t>
            </a:r>
            <a:endParaRPr lang="en-US" sz="2400" b="1" cap="none" spc="0" dirty="0">
              <a:ln w="1905"/>
              <a:solidFill>
                <a:srgbClr val="C00000"/>
              </a:solidFill>
              <a:effectLst>
                <a:innerShdw blurRad="69850" dist="43180" dir="5400000">
                  <a:srgbClr val="000000">
                    <a:alpha val="65000"/>
                  </a:srgbClr>
                </a:innerShdw>
              </a:effectLst>
            </a:endParaRPr>
          </a:p>
        </p:txBody>
      </p:sp>
      <p:sp>
        <p:nvSpPr>
          <p:cNvPr id="19" name="TextBox 29"/>
          <p:cNvSpPr txBox="1"/>
          <p:nvPr/>
        </p:nvSpPr>
        <p:spPr>
          <a:xfrm>
            <a:off x="5128128" y="1219200"/>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pic>
        <p:nvPicPr>
          <p:cNvPr id="20" name="Picture 2" descr="C:\Users\Rae\Desktop\Misc on Desktop\Pictures to file\Flowers in and out of snow\snow flowers 5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1" name="Picture 3" descr="C:\Users\Rae\Desktop\snow flowers 3 ed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3468" y="5252388"/>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2" name="Picture 2" descr="C:\Users\Rae\Desktop\l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0612" y="1805101"/>
            <a:ext cx="1520825" cy="10191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40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up)">
                                      <p:cBhvr>
                                        <p:cTn id="17" dur="2000"/>
                                        <p:tgtEl>
                                          <p:spTgt spid="7170"/>
                                        </p:tgtEl>
                                      </p:cBhvr>
                                    </p:animEffect>
                                  </p:childTnLst>
                                </p:cTn>
                              </p:par>
                            </p:childTnLst>
                          </p:cTn>
                        </p:par>
                        <p:par>
                          <p:cTn id="18" fill="hold">
                            <p:stCondLst>
                              <p:cond delay="2000"/>
                            </p:stCondLst>
                            <p:childTnLst>
                              <p:par>
                                <p:cTn id="19" presetID="26"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80">
                                          <p:stCondLst>
                                            <p:cond delay="0"/>
                                          </p:stCondLst>
                                        </p:cTn>
                                        <p:tgtEl>
                                          <p:spTgt spid="17"/>
                                        </p:tgtEl>
                                      </p:cBhvr>
                                    </p:animEffect>
                                    <p:anim calcmode="lin" valueType="num">
                                      <p:cBhvr>
                                        <p:cTn id="2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7" dur="26">
                                          <p:stCondLst>
                                            <p:cond delay="650"/>
                                          </p:stCondLst>
                                        </p:cTn>
                                        <p:tgtEl>
                                          <p:spTgt spid="17"/>
                                        </p:tgtEl>
                                      </p:cBhvr>
                                      <p:to x="100000" y="60000"/>
                                    </p:animScale>
                                    <p:animScale>
                                      <p:cBhvr>
                                        <p:cTn id="28" dur="166" decel="50000">
                                          <p:stCondLst>
                                            <p:cond delay="676"/>
                                          </p:stCondLst>
                                        </p:cTn>
                                        <p:tgtEl>
                                          <p:spTgt spid="17"/>
                                        </p:tgtEl>
                                      </p:cBhvr>
                                      <p:to x="100000" y="100000"/>
                                    </p:animScale>
                                    <p:animScale>
                                      <p:cBhvr>
                                        <p:cTn id="29" dur="26">
                                          <p:stCondLst>
                                            <p:cond delay="1312"/>
                                          </p:stCondLst>
                                        </p:cTn>
                                        <p:tgtEl>
                                          <p:spTgt spid="17"/>
                                        </p:tgtEl>
                                      </p:cBhvr>
                                      <p:to x="100000" y="80000"/>
                                    </p:animScale>
                                    <p:animScale>
                                      <p:cBhvr>
                                        <p:cTn id="30" dur="166" decel="50000">
                                          <p:stCondLst>
                                            <p:cond delay="1338"/>
                                          </p:stCondLst>
                                        </p:cTn>
                                        <p:tgtEl>
                                          <p:spTgt spid="17"/>
                                        </p:tgtEl>
                                      </p:cBhvr>
                                      <p:to x="100000" y="100000"/>
                                    </p:animScale>
                                    <p:animScale>
                                      <p:cBhvr>
                                        <p:cTn id="31" dur="26">
                                          <p:stCondLst>
                                            <p:cond delay="1642"/>
                                          </p:stCondLst>
                                        </p:cTn>
                                        <p:tgtEl>
                                          <p:spTgt spid="17"/>
                                        </p:tgtEl>
                                      </p:cBhvr>
                                      <p:to x="100000" y="90000"/>
                                    </p:animScale>
                                    <p:animScale>
                                      <p:cBhvr>
                                        <p:cTn id="32" dur="166" decel="50000">
                                          <p:stCondLst>
                                            <p:cond delay="1668"/>
                                          </p:stCondLst>
                                        </p:cTn>
                                        <p:tgtEl>
                                          <p:spTgt spid="17"/>
                                        </p:tgtEl>
                                      </p:cBhvr>
                                      <p:to x="100000" y="100000"/>
                                    </p:animScale>
                                    <p:animScale>
                                      <p:cBhvr>
                                        <p:cTn id="33" dur="26">
                                          <p:stCondLst>
                                            <p:cond delay="1808"/>
                                          </p:stCondLst>
                                        </p:cTn>
                                        <p:tgtEl>
                                          <p:spTgt spid="17"/>
                                        </p:tgtEl>
                                      </p:cBhvr>
                                      <p:to x="100000" y="95000"/>
                                    </p:animScale>
                                    <p:animScale>
                                      <p:cBhvr>
                                        <p:cTn id="34" dur="166" decel="50000">
                                          <p:stCondLst>
                                            <p:cond delay="1834"/>
                                          </p:stCondLst>
                                        </p:cTn>
                                        <p:tgtEl>
                                          <p:spTgt spid="17"/>
                                        </p:tgtEl>
                                      </p:cBhvr>
                                      <p:to x="100000" y="100000"/>
                                    </p:animScale>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7171"/>
                                        </p:tgtEl>
                                        <p:attrNameLst>
                                          <p:attrName>style.visibility</p:attrName>
                                        </p:attrNameLst>
                                      </p:cBhvr>
                                      <p:to>
                                        <p:strVal val="visible"/>
                                      </p:to>
                                    </p:set>
                                    <p:animEffect transition="in" filter="wipe(up)">
                                      <p:cBhvr>
                                        <p:cTn id="38" dur="1750"/>
                                        <p:tgtEl>
                                          <p:spTgt spid="7171"/>
                                        </p:tgtEl>
                                      </p:cBhvr>
                                    </p:animEffect>
                                  </p:childTnLst>
                                </p:cTn>
                              </p:par>
                            </p:childTnLst>
                          </p:cTn>
                        </p:par>
                        <p:par>
                          <p:cTn id="39" fill="hold">
                            <p:stCondLst>
                              <p:cond delay="5750"/>
                            </p:stCondLst>
                            <p:childTnLst>
                              <p:par>
                                <p:cTn id="40" presetID="22" presetClass="entr" presetSubtype="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17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descr="D:\A. Astleford Jan 5 2016\Dawn Studies\6 - Joshua 5 Passover &amp; FF in Canaan\Art\joshua title.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8812" y="4465"/>
            <a:ext cx="9035188"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solidFill>
              </a:rPr>
              <a:t>1. </a:t>
            </a:r>
            <a:r>
              <a:rPr lang="en-US" sz="5400" b="1" dirty="0" smtClean="0">
                <a:ln/>
                <a:solidFill>
                  <a:schemeClr val="accent3"/>
                </a:solidFill>
              </a:rPr>
              <a:t> A Review of </a:t>
            </a:r>
            <a:r>
              <a:rPr lang="en-US" sz="5400" b="1" dirty="0" smtClean="0">
                <a:ln/>
                <a:solidFill>
                  <a:srgbClr val="00B050"/>
                </a:solidFill>
              </a:rPr>
              <a:t>Firstfruits</a:t>
            </a:r>
            <a:endParaRPr lang="en-US" sz="5400" b="1" cap="none" spc="0" dirty="0">
              <a:ln/>
              <a:solidFill>
                <a:srgbClr val="00B050"/>
              </a:solidFill>
              <a:effectLst/>
            </a:endParaRPr>
          </a:p>
        </p:txBody>
      </p:sp>
      <p:sp>
        <p:nvSpPr>
          <p:cNvPr id="5" name="Rectangle 4"/>
          <p:cNvSpPr/>
          <p:nvPr/>
        </p:nvSpPr>
        <p:spPr>
          <a:xfrm>
            <a:off x="108813" y="6010870"/>
            <a:ext cx="9035202"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solidFill>
              </a:rPr>
              <a:t>2.</a:t>
            </a:r>
            <a:r>
              <a:rPr lang="en-US" sz="5400" b="1" dirty="0" smtClean="0">
                <a:ln/>
                <a:solidFill>
                  <a:schemeClr val="accent3"/>
                </a:solidFill>
              </a:rPr>
              <a:t>  A Review of </a:t>
            </a:r>
            <a:r>
              <a:rPr lang="en-US" sz="5400" b="1" dirty="0" smtClean="0">
                <a:ln/>
                <a:solidFill>
                  <a:srgbClr val="C00000"/>
                </a:solidFill>
              </a:rPr>
              <a:t>Lag </a:t>
            </a:r>
            <a:r>
              <a:rPr lang="en-US" sz="5400" b="1" dirty="0" err="1" smtClean="0">
                <a:ln/>
                <a:solidFill>
                  <a:srgbClr val="C00000"/>
                </a:solidFill>
              </a:rPr>
              <a:t>Ba’Omer</a:t>
            </a:r>
            <a:endParaRPr lang="en-US" sz="5400" b="1" cap="none" spc="0" dirty="0">
              <a:ln/>
              <a:solidFill>
                <a:srgbClr val="C00000"/>
              </a:solidFill>
              <a:effectLst/>
            </a:endParaRPr>
          </a:p>
        </p:txBody>
      </p:sp>
      <p:sp>
        <p:nvSpPr>
          <p:cNvPr id="9" name="Slide Number Placeholder 8"/>
          <p:cNvSpPr>
            <a:spLocks noGrp="1"/>
          </p:cNvSpPr>
          <p:nvPr>
            <p:ph type="sldNum" sz="quarter" idx="12"/>
          </p:nvPr>
        </p:nvSpPr>
        <p:spPr/>
        <p:txBody>
          <a:bodyPr/>
          <a:lstStyle/>
          <a:p>
            <a:fld id="{5C014052-953B-4273-8F47-BF25327D5B24}" type="slidenum">
              <a:rPr lang="en-US" smtClean="0">
                <a:solidFill>
                  <a:schemeClr val="bg2"/>
                </a:solidFill>
              </a:rPr>
              <a:t>16</a:t>
            </a:fld>
            <a:endParaRPr lang="en-US" dirty="0">
              <a:solidFill>
                <a:schemeClr val="bg2"/>
              </a:solidFill>
            </a:endParaRPr>
          </a:p>
        </p:txBody>
      </p:sp>
    </p:spTree>
    <p:extLst>
      <p:ext uri="{BB962C8B-B14F-4D97-AF65-F5344CB8AC3E}">
        <p14:creationId xmlns:p14="http://schemas.microsoft.com/office/powerpoint/2010/main" val="1520366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17</a:t>
            </a:fld>
            <a:endParaRPr lang="en-US" dirty="0">
              <a:solidFill>
                <a:schemeClr val="accent4">
                  <a:lumMod val="20000"/>
                  <a:lumOff val="80000"/>
                </a:schemeClr>
              </a:solidFill>
            </a:endParaRPr>
          </a:p>
        </p:txBody>
      </p:sp>
      <p:sp>
        <p:nvSpPr>
          <p:cNvPr id="5" name="Title 1"/>
          <p:cNvSpPr txBox="1">
            <a:spLocks/>
          </p:cNvSpPr>
          <p:nvPr/>
        </p:nvSpPr>
        <p:spPr>
          <a:xfrm>
            <a:off x="1944687" y="120610"/>
            <a:ext cx="6437313" cy="147959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chemeClr val="accent5"/>
                </a:solidFill>
                <a:effectLst>
                  <a:outerShdw blurRad="76200" dist="50800" dir="5400000" algn="tl" rotWithShape="0">
                    <a:srgbClr val="000000">
                      <a:alpha val="65000"/>
                    </a:srgbClr>
                  </a:outerShdw>
                </a:effectLst>
              </a:rPr>
              <a:t>Joshua Confirms </a:t>
            </a:r>
            <a:r>
              <a:rPr lang="en-US" sz="3600" spc="50" dirty="0" smtClean="0">
                <a:ln w="11430"/>
                <a:solidFill>
                  <a:srgbClr val="00B050"/>
                </a:solidFill>
                <a:effectLst>
                  <a:outerShdw blurRad="76200" dist="50800" dir="5400000" algn="tl" rotWithShape="0">
                    <a:srgbClr val="000000">
                      <a:alpha val="65000"/>
                    </a:srgbClr>
                  </a:outerShdw>
                </a:effectLst>
              </a:rPr>
              <a:t>Firstfruits</a:t>
            </a:r>
            <a:r>
              <a:rPr lang="en-US" sz="3600" spc="50" dirty="0" smtClean="0">
                <a:ln w="11430"/>
                <a:solidFill>
                  <a:schemeClr val="accent5"/>
                </a:solidFill>
                <a:effectLst>
                  <a:outerShdw blurRad="76200" dist="50800" dir="5400000" algn="tl" rotWithShape="0">
                    <a:srgbClr val="000000">
                      <a:alpha val="65000"/>
                    </a:srgbClr>
                  </a:outerShdw>
                </a:effectLst>
              </a:rPr>
              <a:t> Follows the </a:t>
            </a:r>
            <a:r>
              <a:rPr lang="en-US" sz="3600" spc="50" dirty="0" smtClean="0">
                <a:ln w="11430"/>
                <a:solidFill>
                  <a:srgbClr val="FF0000"/>
                </a:solidFill>
                <a:effectLst>
                  <a:outerShdw blurRad="76200" dist="50800" dir="5400000" algn="tl" rotWithShape="0">
                    <a:srgbClr val="000000">
                      <a:alpha val="65000"/>
                    </a:srgbClr>
                  </a:outerShdw>
                </a:effectLst>
              </a:rPr>
              <a:t>Passover</a:t>
            </a:r>
            <a:r>
              <a:rPr lang="en-US" sz="3600" spc="50" dirty="0" smtClean="0">
                <a:ln w="11430"/>
                <a:solidFill>
                  <a:schemeClr val="accent5"/>
                </a:solidFill>
                <a:effectLst>
                  <a:outerShdw blurRad="76200" dist="50800" dir="5400000" algn="tl" rotWithShape="0">
                    <a:srgbClr val="000000">
                      <a:alpha val="65000"/>
                    </a:srgbClr>
                  </a:outerShdw>
                </a:effectLst>
              </a:rPr>
              <a:t> Sabbath</a:t>
            </a:r>
            <a:endParaRPr lang="en-US" sz="1800" spc="50" dirty="0">
              <a:ln w="11430"/>
              <a:solidFill>
                <a:schemeClr val="accent5"/>
              </a:solidFill>
              <a:effectLst>
                <a:outerShdw blurRad="76200" dist="50800" dir="5400000" algn="tl" rotWithShape="0">
                  <a:srgbClr val="000000">
                    <a:alpha val="65000"/>
                  </a:srgbClr>
                </a:outerShdw>
              </a:effectLst>
            </a:endParaRPr>
          </a:p>
        </p:txBody>
      </p:sp>
      <p:sp>
        <p:nvSpPr>
          <p:cNvPr id="10" name="Content Placeholder 2"/>
          <p:cNvSpPr txBox="1">
            <a:spLocks/>
          </p:cNvSpPr>
          <p:nvPr/>
        </p:nvSpPr>
        <p:spPr>
          <a:xfrm>
            <a:off x="1371600" y="5410200"/>
            <a:ext cx="6516688" cy="914400"/>
          </a:xfrm>
          <a:prstGeom prst="rect">
            <a:avLst/>
          </a:prstGeom>
          <a:solidFill>
            <a:schemeClr val="accent4">
              <a:lumMod val="20000"/>
              <a:lumOff val="80000"/>
            </a:schemeClr>
          </a:solidFill>
          <a:ln w="57150">
            <a:solidFill>
              <a:schemeClr val="accent5">
                <a:lumMod val="75000"/>
              </a:schemeClr>
            </a:solidFill>
          </a:ln>
          <a:effectLst>
            <a:glow rad="228600">
              <a:schemeClr val="accent5">
                <a:satMod val="175000"/>
                <a:alpha val="40000"/>
              </a:schemeClr>
            </a:glow>
          </a:effectLst>
          <a:scene3d>
            <a:camera prst="orthographicFront"/>
            <a:lightRig rig="soft" dir="tl">
              <a:rot lat="0" lon="0" rev="0"/>
            </a:lightRig>
          </a:scene3d>
          <a:sp3d>
            <a:bevelT w="114300" prst="artDeco"/>
          </a:sp3d>
        </p:spPr>
        <p:txBody>
          <a:bodyPr>
            <a:noAutofit/>
            <a:sp3d extrusionH="57150" contourW="25400" prstMaterial="matte">
              <a:bevelT w="25400" h="55880"/>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dirty="0"/>
              <a:t>The </a:t>
            </a:r>
            <a:r>
              <a:rPr lang="en-US" sz="2400" b="1" dirty="0">
                <a:solidFill>
                  <a:srgbClr val="00B050"/>
                </a:solidFill>
              </a:rPr>
              <a:t>Wavesheaf </a:t>
            </a:r>
            <a:r>
              <a:rPr lang="en-US" sz="2400" dirty="0">
                <a:solidFill>
                  <a:srgbClr val="00B050"/>
                </a:solidFill>
              </a:rPr>
              <a:t>of</a:t>
            </a:r>
            <a:r>
              <a:rPr lang="en-US" sz="2400" b="1" dirty="0">
                <a:solidFill>
                  <a:srgbClr val="00B050"/>
                </a:solidFill>
              </a:rPr>
              <a:t> Firstfruits </a:t>
            </a:r>
            <a:r>
              <a:rPr lang="en-US" sz="2400" dirty="0" smtClean="0"/>
              <a:t>was </a:t>
            </a:r>
            <a:r>
              <a:rPr lang="en-US" sz="2400" dirty="0"/>
              <a:t>waved </a:t>
            </a:r>
            <a:r>
              <a:rPr lang="en-US" sz="2400" dirty="0" smtClean="0"/>
              <a:t>on </a:t>
            </a:r>
            <a:br>
              <a:rPr lang="en-US" sz="2400" dirty="0" smtClean="0"/>
            </a:br>
            <a:r>
              <a:rPr lang="en-US" sz="2400" dirty="0" smtClean="0"/>
              <a:t>Abib 15, </a:t>
            </a:r>
            <a:r>
              <a:rPr lang="en-US" sz="2400" i="1" u="sng" dirty="0" smtClean="0"/>
              <a:t>the day </a:t>
            </a:r>
            <a:r>
              <a:rPr lang="en-US" sz="2400" b="1" i="1" u="sng" dirty="0" smtClean="0"/>
              <a:t>after</a:t>
            </a:r>
            <a:r>
              <a:rPr lang="en-US" sz="2400" dirty="0" smtClean="0"/>
              <a:t> the </a:t>
            </a:r>
            <a:r>
              <a:rPr lang="en-US" sz="2400" b="1" dirty="0" smtClean="0">
                <a:solidFill>
                  <a:srgbClr val="0070C0"/>
                </a:solidFill>
              </a:rPr>
              <a:t>weekly H7676</a:t>
            </a:r>
            <a:r>
              <a:rPr lang="en-US" sz="2400" dirty="0" smtClean="0">
                <a:solidFill>
                  <a:srgbClr val="0070C0"/>
                </a:solidFill>
              </a:rPr>
              <a:t> </a:t>
            </a:r>
            <a:r>
              <a:rPr lang="en-US" sz="2400" b="1" dirty="0" smtClean="0">
                <a:solidFill>
                  <a:srgbClr val="0070C0"/>
                </a:solidFill>
              </a:rPr>
              <a:t>Sabbath!</a:t>
            </a:r>
            <a:endParaRPr lang="en-US" sz="2000" b="1" spc="50" dirty="0" smtClean="0">
              <a:ln w="11430"/>
              <a:solidFill>
                <a:srgbClr val="FF3399"/>
              </a:solidFill>
              <a:effectLst>
                <a:outerShdw blurRad="76200" dist="50800" dir="5400000" algn="tl" rotWithShape="0">
                  <a:srgbClr val="000000">
                    <a:alpha val="65000"/>
                  </a:srgbClr>
                </a:outerShdw>
              </a:effectLst>
            </a:endParaRPr>
          </a:p>
        </p:txBody>
      </p:sp>
      <p:pic>
        <p:nvPicPr>
          <p:cNvPr id="2050" name="Picture 2" descr="C:\Users\Rae\Desktop\slide 33 FF morrow abib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42071"/>
            <a:ext cx="8418513" cy="2206625"/>
          </a:xfrm>
          <a:prstGeom prst="rect">
            <a:avLst/>
          </a:prstGeom>
          <a:noFill/>
          <a:ln w="57150">
            <a:solidFill>
              <a:srgbClr val="FF3399"/>
            </a:solidFill>
          </a:ln>
          <a:effectLst>
            <a:glow rad="228600">
              <a:schemeClr val="accent2">
                <a:satMod val="175000"/>
                <a:alpha val="40000"/>
              </a:schemeClr>
            </a:glo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7" name="Picture 2" descr="C:\Users\Rae\Desktop\do boy mag g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8" y="-152400"/>
            <a:ext cx="1948349" cy="212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TextBox 29"/>
          <p:cNvSpPr txBox="1"/>
          <p:nvPr/>
        </p:nvSpPr>
        <p:spPr>
          <a:xfrm>
            <a:off x="8458200" y="228600"/>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2133600" y="2849880"/>
            <a:ext cx="2971800" cy="762000"/>
          </a:xfrm>
          <a:prstGeom prst="rect">
            <a:avLst/>
          </a:prstGeom>
          <a:solidFill>
            <a:schemeClr val="accent2">
              <a:lumMod val="20000"/>
              <a:lumOff val="80000"/>
            </a:schemeClr>
          </a:solidFill>
          <a:ln w="381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48401" y="2844800"/>
            <a:ext cx="2428266" cy="762000"/>
          </a:xfrm>
          <a:prstGeom prst="rect">
            <a:avLst/>
          </a:prstGeom>
          <a:solidFill>
            <a:schemeClr val="accent2">
              <a:lumMod val="20000"/>
              <a:lumOff val="80000"/>
            </a:schemeClr>
          </a:solidFill>
          <a:ln w="38100">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098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par>
                          <p:cTn id="8" fill="hold">
                            <p:stCondLst>
                              <p:cond delay="1750"/>
                            </p:stCondLst>
                            <p:childTnLst>
                              <p:par>
                                <p:cTn id="9" presetID="22" presetClass="exit" presetSubtype="8" fill="hold" grpId="0" nodeType="afterEffect">
                                  <p:stCondLst>
                                    <p:cond delay="750"/>
                                  </p:stCondLst>
                                  <p:childTnLst>
                                    <p:animEffect transition="out" filter="wipe(left)">
                                      <p:cBhvr>
                                        <p:cTn id="10" dur="1750"/>
                                        <p:tgtEl>
                                          <p:spTgt spid="3"/>
                                        </p:tgtEl>
                                      </p:cBhvr>
                                    </p:animEffect>
                                    <p:set>
                                      <p:cBhvr>
                                        <p:cTn id="11" dur="1" fill="hold">
                                          <p:stCondLst>
                                            <p:cond delay="174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0" nodeType="clickEffect">
                                  <p:stCondLst>
                                    <p:cond delay="0"/>
                                  </p:stCondLst>
                                  <p:childTnLst>
                                    <p:animEffect transition="out" filter="wipe(left)">
                                      <p:cBhvr>
                                        <p:cTn id="15" dur="1750"/>
                                        <p:tgtEl>
                                          <p:spTgt spid="9"/>
                                        </p:tgtEl>
                                      </p:cBhvr>
                                    </p:animEffect>
                                    <p:set>
                                      <p:cBhvr>
                                        <p:cTn id="16" dur="1" fill="hold">
                                          <p:stCondLst>
                                            <p:cond delay="174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3"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18</a:t>
            </a:fld>
            <a:endParaRPr lang="en-US"/>
          </a:p>
        </p:txBody>
      </p:sp>
      <p:sp>
        <p:nvSpPr>
          <p:cNvPr id="5" name="Title 1"/>
          <p:cNvSpPr txBox="1">
            <a:spLocks/>
          </p:cNvSpPr>
          <p:nvPr/>
        </p:nvSpPr>
        <p:spPr>
          <a:xfrm>
            <a:off x="76200" y="152400"/>
            <a:ext cx="8803640" cy="66294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rgbClr val="8C4C64"/>
                </a:solidFill>
              </a:rPr>
              <a:t>Joshua Confirms </a:t>
            </a:r>
            <a:r>
              <a:rPr lang="en-US" sz="3600" spc="50" dirty="0" smtClean="0">
                <a:ln w="11430"/>
                <a:solidFill>
                  <a:srgbClr val="00B050"/>
                </a:solidFill>
              </a:rPr>
              <a:t>Firstfruits</a:t>
            </a:r>
            <a:r>
              <a:rPr lang="en-US" sz="3600" spc="50" dirty="0" smtClean="0">
                <a:ln w="11430"/>
                <a:solidFill>
                  <a:srgbClr val="8C4C64"/>
                </a:solidFill>
              </a:rPr>
              <a:t> follows </a:t>
            </a:r>
            <a:r>
              <a:rPr lang="en-US" sz="3600" u="sng" spc="50" dirty="0" smtClean="0">
                <a:ln w="11430"/>
                <a:solidFill>
                  <a:srgbClr val="8C4C64"/>
                </a:solidFill>
              </a:rPr>
              <a:t>only</a:t>
            </a:r>
            <a:r>
              <a:rPr lang="en-US" sz="3600" spc="50" dirty="0" smtClean="0">
                <a:ln w="11430"/>
                <a:solidFill>
                  <a:srgbClr val="8C4C64"/>
                </a:solidFill>
              </a:rPr>
              <a:t> the H767</a:t>
            </a:r>
            <a:r>
              <a:rPr lang="en-US" sz="3600" spc="50" dirty="0" smtClean="0">
                <a:ln w="11430"/>
                <a:solidFill>
                  <a:srgbClr val="00B0F0"/>
                </a:solidFill>
              </a:rPr>
              <a:t>6</a:t>
            </a:r>
            <a:r>
              <a:rPr lang="en-US" sz="3600" spc="50" dirty="0">
                <a:ln w="11430"/>
                <a:solidFill>
                  <a:srgbClr val="8C4C64"/>
                </a:solidFill>
              </a:rPr>
              <a:t> </a:t>
            </a:r>
            <a:r>
              <a:rPr lang="en-US" sz="3600" spc="50" dirty="0" smtClean="0">
                <a:ln w="11430"/>
                <a:solidFill>
                  <a:srgbClr val="8C4C64"/>
                </a:solidFill>
              </a:rPr>
              <a:t>weekly Sabbath – not the </a:t>
            </a:r>
            <a:br>
              <a:rPr lang="en-US" sz="3600" spc="50" dirty="0" smtClean="0">
                <a:ln w="11430"/>
                <a:solidFill>
                  <a:srgbClr val="8C4C64"/>
                </a:solidFill>
              </a:rPr>
            </a:br>
            <a:r>
              <a:rPr lang="en-US" sz="3600" spc="50" dirty="0" smtClean="0">
                <a:ln w="11430"/>
                <a:solidFill>
                  <a:srgbClr val="8C4C64"/>
                </a:solidFill>
              </a:rPr>
              <a:t>1</a:t>
            </a:r>
            <a:r>
              <a:rPr lang="en-US" sz="3600" spc="50" baseline="30000" dirty="0" smtClean="0">
                <a:ln w="11430"/>
                <a:solidFill>
                  <a:srgbClr val="8C4C64"/>
                </a:solidFill>
              </a:rPr>
              <a:t>st</a:t>
            </a:r>
            <a:r>
              <a:rPr lang="en-US" sz="3600" spc="50" dirty="0" smtClean="0">
                <a:ln w="11430"/>
                <a:solidFill>
                  <a:srgbClr val="8C4C64"/>
                </a:solidFill>
              </a:rPr>
              <a:t> Unleavened Bread Feast Sabbath!</a:t>
            </a:r>
          </a:p>
          <a:p>
            <a:endParaRPr lang="en-US" sz="2000" spc="50" dirty="0">
              <a:ln w="11430"/>
              <a:solidFill>
                <a:srgbClr val="8C4C64"/>
              </a:solidFill>
            </a:endParaRPr>
          </a:p>
          <a:p>
            <a:r>
              <a:rPr lang="en-US" sz="3600" spc="50" dirty="0">
                <a:ln w="11430"/>
                <a:solidFill>
                  <a:srgbClr val="00B050"/>
                </a:solidFill>
              </a:rPr>
              <a:t>Firstfruits</a:t>
            </a:r>
            <a:r>
              <a:rPr lang="en-US" sz="3600" spc="50" dirty="0">
                <a:ln w="11430"/>
                <a:solidFill>
                  <a:srgbClr val="C00000"/>
                </a:solidFill>
              </a:rPr>
              <a:t> </a:t>
            </a:r>
            <a:r>
              <a:rPr lang="en-US" sz="3600" u="sng" spc="50" dirty="0">
                <a:ln w="11430"/>
                <a:solidFill>
                  <a:srgbClr val="C00000"/>
                </a:solidFill>
              </a:rPr>
              <a:t>never</a:t>
            </a:r>
            <a:r>
              <a:rPr lang="en-US" sz="3600" spc="50" dirty="0">
                <a:ln w="11430"/>
                <a:solidFill>
                  <a:srgbClr val="C00000"/>
                </a:solidFill>
              </a:rPr>
              <a:t> </a:t>
            </a:r>
            <a:r>
              <a:rPr lang="en-US" sz="3600" u="sng" spc="50" dirty="0">
                <a:ln w="11430"/>
                <a:solidFill>
                  <a:srgbClr val="C00000"/>
                </a:solidFill>
              </a:rPr>
              <a:t>follows</a:t>
            </a:r>
            <a:r>
              <a:rPr lang="en-US" sz="3600" spc="50" dirty="0">
                <a:ln w="11430"/>
                <a:solidFill>
                  <a:srgbClr val="C00000"/>
                </a:solidFill>
              </a:rPr>
              <a:t> “days” linked </a:t>
            </a:r>
            <a:br>
              <a:rPr lang="en-US" sz="3600" spc="50" dirty="0">
                <a:ln w="11430"/>
                <a:solidFill>
                  <a:srgbClr val="C00000"/>
                </a:solidFill>
              </a:rPr>
            </a:br>
            <a:r>
              <a:rPr lang="en-US" sz="3600" spc="50" dirty="0">
                <a:ln w="11430"/>
                <a:solidFill>
                  <a:srgbClr val="8C4C64"/>
                </a:solidFill>
              </a:rPr>
              <a:t>to </a:t>
            </a:r>
            <a:r>
              <a:rPr lang="en-US" sz="3600" spc="50" dirty="0" smtClean="0">
                <a:ln w="11430"/>
                <a:solidFill>
                  <a:srgbClr val="8C4C64"/>
                </a:solidFill>
              </a:rPr>
              <a:t>the following </a:t>
            </a:r>
            <a:r>
              <a:rPr lang="en-US" sz="3600" spc="50" dirty="0">
                <a:ln w="11430"/>
                <a:solidFill>
                  <a:srgbClr val="8C4C64"/>
                </a:solidFill>
              </a:rPr>
              <a:t>Hebrew numbers:</a:t>
            </a:r>
          </a:p>
          <a:p>
            <a:pPr marL="571500" indent="-571500">
              <a:buFont typeface="Arial" pitchFamily="34" charset="0"/>
              <a:buChar char="•"/>
            </a:pPr>
            <a:r>
              <a:rPr lang="en-US" sz="3600" spc="50" dirty="0">
                <a:ln w="11430"/>
                <a:solidFill>
                  <a:schemeClr val="accent5">
                    <a:lumMod val="75000"/>
                  </a:schemeClr>
                </a:solidFill>
              </a:rPr>
              <a:t>H2282 – Feast  </a:t>
            </a:r>
            <a:r>
              <a:rPr lang="en-US" sz="2800" spc="50" dirty="0">
                <a:ln w="11430"/>
                <a:solidFill>
                  <a:schemeClr val="accent5">
                    <a:lumMod val="75000"/>
                  </a:schemeClr>
                </a:solidFill>
              </a:rPr>
              <a:t>[Chag]</a:t>
            </a:r>
          </a:p>
          <a:p>
            <a:pPr marL="571500" indent="-571500">
              <a:buFont typeface="Arial" pitchFamily="34" charset="0"/>
              <a:buChar char="•"/>
            </a:pPr>
            <a:r>
              <a:rPr lang="en-US" sz="3600" spc="50" dirty="0">
                <a:ln w="11430"/>
                <a:solidFill>
                  <a:schemeClr val="accent5">
                    <a:lumMod val="75000"/>
                  </a:schemeClr>
                </a:solidFill>
              </a:rPr>
              <a:t>H6944 – Holy  </a:t>
            </a:r>
            <a:r>
              <a:rPr lang="en-US" sz="2800" spc="50" dirty="0">
                <a:ln w="11430"/>
                <a:solidFill>
                  <a:schemeClr val="accent5">
                    <a:lumMod val="75000"/>
                  </a:schemeClr>
                </a:solidFill>
              </a:rPr>
              <a:t>[Qodesh]  </a:t>
            </a:r>
            <a:endParaRPr lang="en-US" sz="3600" spc="50" dirty="0">
              <a:ln w="11430"/>
              <a:solidFill>
                <a:schemeClr val="accent5">
                  <a:lumMod val="75000"/>
                </a:schemeClr>
              </a:solidFill>
            </a:endParaRPr>
          </a:p>
          <a:p>
            <a:pPr marL="571500" indent="-571500">
              <a:buFont typeface="Arial" pitchFamily="34" charset="0"/>
              <a:buChar char="•"/>
            </a:pPr>
            <a:r>
              <a:rPr lang="en-US" sz="3600" spc="50" dirty="0">
                <a:ln w="11430"/>
                <a:solidFill>
                  <a:schemeClr val="accent5">
                    <a:lumMod val="75000"/>
                  </a:schemeClr>
                </a:solidFill>
              </a:rPr>
              <a:t>H4744 – Convocation  </a:t>
            </a:r>
            <a:r>
              <a:rPr lang="en-US" sz="2800" spc="50" dirty="0">
                <a:ln w="11430"/>
                <a:solidFill>
                  <a:schemeClr val="accent5">
                    <a:lumMod val="75000"/>
                  </a:schemeClr>
                </a:solidFill>
              </a:rPr>
              <a:t>[</a:t>
            </a:r>
            <a:r>
              <a:rPr lang="en-US" sz="2800" spc="50" dirty="0" err="1">
                <a:ln w="11430"/>
                <a:solidFill>
                  <a:schemeClr val="accent5">
                    <a:lumMod val="75000"/>
                  </a:schemeClr>
                </a:solidFill>
              </a:rPr>
              <a:t>miqra</a:t>
            </a:r>
            <a:r>
              <a:rPr lang="en-US" sz="2800" spc="50" dirty="0">
                <a:ln w="11430"/>
                <a:solidFill>
                  <a:schemeClr val="accent5">
                    <a:lumMod val="75000"/>
                  </a:schemeClr>
                </a:solidFill>
              </a:rPr>
              <a:t>]</a:t>
            </a:r>
            <a:endParaRPr lang="en-US" sz="3600" spc="50" dirty="0">
              <a:ln w="11430"/>
              <a:solidFill>
                <a:schemeClr val="accent5">
                  <a:lumMod val="75000"/>
                </a:schemeClr>
              </a:solidFill>
            </a:endParaRPr>
          </a:p>
          <a:p>
            <a:pPr marL="571500" indent="-571500">
              <a:buFont typeface="Wingdings" pitchFamily="2" charset="2"/>
              <a:buChar char="ü"/>
            </a:pPr>
            <a:r>
              <a:rPr lang="en-US" sz="3600" spc="50" dirty="0">
                <a:ln w="11430"/>
                <a:solidFill>
                  <a:srgbClr val="8C4C64"/>
                </a:solidFill>
              </a:rPr>
              <a:t>The </a:t>
            </a:r>
            <a:r>
              <a:rPr lang="en-US" sz="3600" spc="50" dirty="0">
                <a:ln w="11430"/>
                <a:solidFill>
                  <a:schemeClr val="accent5">
                    <a:lumMod val="75000"/>
                  </a:schemeClr>
                </a:solidFill>
              </a:rPr>
              <a:t>1</a:t>
            </a:r>
            <a:r>
              <a:rPr lang="en-US" sz="3600" spc="50" baseline="30000" dirty="0">
                <a:ln w="11430"/>
                <a:solidFill>
                  <a:schemeClr val="accent5">
                    <a:lumMod val="75000"/>
                  </a:schemeClr>
                </a:solidFill>
              </a:rPr>
              <a:t>st</a:t>
            </a:r>
            <a:r>
              <a:rPr lang="en-US" sz="3600" spc="50" dirty="0">
                <a:ln w="11430"/>
                <a:solidFill>
                  <a:schemeClr val="accent5">
                    <a:lumMod val="75000"/>
                  </a:schemeClr>
                </a:solidFill>
              </a:rPr>
              <a:t> Sabbath of ULB on Abib 15 </a:t>
            </a:r>
            <a:br>
              <a:rPr lang="en-US" sz="3600" spc="50" dirty="0">
                <a:ln w="11430"/>
                <a:solidFill>
                  <a:schemeClr val="accent5">
                    <a:lumMod val="75000"/>
                  </a:schemeClr>
                </a:solidFill>
              </a:rPr>
            </a:br>
            <a:r>
              <a:rPr lang="en-US" sz="3600" spc="50" dirty="0" smtClean="0">
                <a:ln w="11430"/>
                <a:solidFill>
                  <a:schemeClr val="accent5">
                    <a:lumMod val="75000"/>
                  </a:schemeClr>
                </a:solidFill>
              </a:rPr>
              <a:t>is always </a:t>
            </a:r>
            <a:r>
              <a:rPr lang="en-US" sz="3600" spc="50" dirty="0">
                <a:ln w="11430"/>
                <a:solidFill>
                  <a:schemeClr val="accent5">
                    <a:lumMod val="75000"/>
                  </a:schemeClr>
                </a:solidFill>
              </a:rPr>
              <a:t>connected to </a:t>
            </a:r>
            <a:br>
              <a:rPr lang="en-US" sz="3600" spc="50" dirty="0">
                <a:ln w="11430"/>
                <a:solidFill>
                  <a:schemeClr val="accent5">
                    <a:lumMod val="75000"/>
                  </a:schemeClr>
                </a:solidFill>
              </a:rPr>
            </a:br>
            <a:r>
              <a:rPr lang="en-US" sz="3600" spc="50" dirty="0">
                <a:ln w="11430"/>
                <a:solidFill>
                  <a:schemeClr val="accent5">
                    <a:lumMod val="75000"/>
                  </a:schemeClr>
                </a:solidFill>
              </a:rPr>
              <a:t>the Hebrew #s listed above.</a:t>
            </a:r>
            <a:endParaRPr lang="en-US" sz="2400" spc="50" dirty="0">
              <a:ln w="11430"/>
              <a:solidFill>
                <a:srgbClr val="8C4C64"/>
              </a:solidFill>
            </a:endParaRPr>
          </a:p>
        </p:txBody>
      </p:sp>
      <p:sp>
        <p:nvSpPr>
          <p:cNvPr id="4" name="TextBox 29"/>
          <p:cNvSpPr txBox="1"/>
          <p:nvPr/>
        </p:nvSpPr>
        <p:spPr>
          <a:xfrm>
            <a:off x="8590334" y="1524000"/>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044312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19</a:t>
            </a:fld>
            <a:endParaRPr lang="en-US"/>
          </a:p>
        </p:txBody>
      </p:sp>
      <p:sp>
        <p:nvSpPr>
          <p:cNvPr id="5" name="Title 1"/>
          <p:cNvSpPr txBox="1">
            <a:spLocks/>
          </p:cNvSpPr>
          <p:nvPr/>
        </p:nvSpPr>
        <p:spPr>
          <a:xfrm>
            <a:off x="152400" y="0"/>
            <a:ext cx="8752921" cy="68580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rPr>
              <a:t>Biblical Passover Placements:</a:t>
            </a:r>
          </a:p>
          <a:p>
            <a:pPr marL="742950" indent="-742950" algn="l">
              <a:buFont typeface="+mj-lt"/>
              <a:buAutoNum type="arabicPeriod"/>
            </a:pPr>
            <a:r>
              <a:rPr lang="en-US" sz="4400" spc="50" dirty="0" smtClean="0">
                <a:ln w="11430"/>
                <a:solidFill>
                  <a:srgbClr val="8C4C64"/>
                </a:solidFill>
              </a:rPr>
              <a:t>Exodus 12 Passover on </a:t>
            </a:r>
            <a:br>
              <a:rPr lang="en-US" sz="4400" spc="50" dirty="0" smtClean="0">
                <a:ln w="11430"/>
                <a:solidFill>
                  <a:srgbClr val="8C4C64"/>
                </a:solidFill>
              </a:rPr>
            </a:br>
            <a:r>
              <a:rPr lang="en-US" sz="4400" spc="50" dirty="0" smtClean="0">
                <a:ln w="11430"/>
                <a:solidFill>
                  <a:srgbClr val="00B0F0"/>
                </a:solidFill>
              </a:rPr>
              <a:t>3</a:t>
            </a:r>
            <a:r>
              <a:rPr lang="en-US" sz="4400" spc="50" baseline="30000" dirty="0" smtClean="0">
                <a:ln w="11430"/>
                <a:solidFill>
                  <a:srgbClr val="00B0F0"/>
                </a:solidFill>
              </a:rPr>
              <a:t>rd</a:t>
            </a:r>
            <a:r>
              <a:rPr lang="en-US" sz="4400" spc="50" dirty="0" smtClean="0">
                <a:ln w="11430"/>
                <a:solidFill>
                  <a:srgbClr val="00B0F0"/>
                </a:solidFill>
              </a:rPr>
              <a:t> cycle </a:t>
            </a:r>
            <a:r>
              <a:rPr lang="en-US" sz="3600" spc="50" dirty="0" smtClean="0">
                <a:ln w="11430"/>
                <a:solidFill>
                  <a:srgbClr val="8C4C64"/>
                </a:solidFill>
              </a:rPr>
              <a:t>(Tues)</a:t>
            </a:r>
          </a:p>
          <a:p>
            <a:pPr marL="742950" indent="-742950" algn="l">
              <a:buFont typeface="+mj-lt"/>
              <a:buAutoNum type="arabicPeriod"/>
            </a:pPr>
            <a:r>
              <a:rPr lang="en-US" sz="4400" spc="50" dirty="0" smtClean="0">
                <a:ln w="11430"/>
                <a:solidFill>
                  <a:srgbClr val="8C4C64"/>
                </a:solidFill>
              </a:rPr>
              <a:t>Joshua Passover on </a:t>
            </a:r>
            <a:br>
              <a:rPr lang="en-US" sz="4400" spc="50" dirty="0" smtClean="0">
                <a:ln w="11430"/>
                <a:solidFill>
                  <a:srgbClr val="8C4C64"/>
                </a:solidFill>
              </a:rPr>
            </a:br>
            <a:r>
              <a:rPr lang="en-US" sz="4400" spc="50" dirty="0" smtClean="0">
                <a:ln w="11430"/>
                <a:solidFill>
                  <a:srgbClr val="00B0F0"/>
                </a:solidFill>
              </a:rPr>
              <a:t>7</a:t>
            </a:r>
            <a:r>
              <a:rPr lang="en-US" sz="4400" spc="50" baseline="30000" dirty="0" smtClean="0">
                <a:ln w="11430"/>
                <a:solidFill>
                  <a:srgbClr val="00B0F0"/>
                </a:solidFill>
              </a:rPr>
              <a:t>th</a:t>
            </a:r>
            <a:r>
              <a:rPr lang="en-US" sz="4400" spc="50" dirty="0" smtClean="0">
                <a:ln w="11430"/>
                <a:solidFill>
                  <a:srgbClr val="00B0F0"/>
                </a:solidFill>
              </a:rPr>
              <a:t> cycle </a:t>
            </a:r>
            <a:r>
              <a:rPr lang="en-US" sz="3600" spc="50" dirty="0" smtClean="0">
                <a:ln w="11430"/>
                <a:solidFill>
                  <a:srgbClr val="8C4C64"/>
                </a:solidFill>
              </a:rPr>
              <a:t>(H767</a:t>
            </a:r>
            <a:r>
              <a:rPr lang="en-US" sz="3600" spc="50" dirty="0" smtClean="0">
                <a:ln w="11430"/>
                <a:solidFill>
                  <a:srgbClr val="00B0F0"/>
                </a:solidFill>
              </a:rPr>
              <a:t>6</a:t>
            </a:r>
            <a:r>
              <a:rPr lang="en-US" sz="3600" spc="50" dirty="0" smtClean="0">
                <a:ln w="11430"/>
                <a:solidFill>
                  <a:srgbClr val="8C4C64"/>
                </a:solidFill>
              </a:rPr>
              <a:t> Sabbath)</a:t>
            </a:r>
          </a:p>
          <a:p>
            <a:pPr marL="742950" indent="-742950" algn="l">
              <a:buFont typeface="+mj-lt"/>
              <a:buAutoNum type="arabicPeriod"/>
            </a:pPr>
            <a:r>
              <a:rPr lang="en-US" sz="4400" spc="50" dirty="0" smtClean="0">
                <a:ln w="11430"/>
                <a:solidFill>
                  <a:srgbClr val="8C4C64"/>
                </a:solidFill>
              </a:rPr>
              <a:t>Yahusha’s Passover on </a:t>
            </a:r>
            <a:r>
              <a:rPr lang="en-US" sz="4400" spc="50" dirty="0" smtClean="0">
                <a:ln w="11430"/>
                <a:solidFill>
                  <a:srgbClr val="00B0F0"/>
                </a:solidFill>
              </a:rPr>
              <a:t>4</a:t>
            </a:r>
            <a:r>
              <a:rPr lang="en-US" sz="4400" spc="50" baseline="30000" dirty="0" smtClean="0">
                <a:ln w="11430"/>
                <a:solidFill>
                  <a:srgbClr val="00B0F0"/>
                </a:solidFill>
              </a:rPr>
              <a:t>th</a:t>
            </a:r>
            <a:r>
              <a:rPr lang="en-US" sz="4400" spc="50" dirty="0" smtClean="0">
                <a:ln w="11430"/>
                <a:solidFill>
                  <a:srgbClr val="00B0F0"/>
                </a:solidFill>
              </a:rPr>
              <a:t> cycle </a:t>
            </a:r>
            <a:r>
              <a:rPr lang="en-US" sz="3600" spc="50" dirty="0" smtClean="0">
                <a:ln w="11430"/>
                <a:solidFill>
                  <a:srgbClr val="8C4C64"/>
                </a:solidFill>
              </a:rPr>
              <a:t>(Wed) </a:t>
            </a:r>
            <a:r>
              <a:rPr lang="en-US" sz="4400" spc="50" dirty="0" smtClean="0">
                <a:ln w="11430"/>
                <a:solidFill>
                  <a:srgbClr val="8C4C64"/>
                </a:solidFill>
              </a:rPr>
              <a:t>the </a:t>
            </a:r>
            <a:r>
              <a:rPr lang="en-US" sz="4400" spc="50" dirty="0" smtClean="0">
                <a:ln w="11430"/>
                <a:solidFill>
                  <a:srgbClr val="00B0F0"/>
                </a:solidFill>
              </a:rPr>
              <a:t>“midst of the week”</a:t>
            </a:r>
            <a:r>
              <a:rPr lang="en-US" sz="4400" spc="50" dirty="0" smtClean="0">
                <a:ln w="11430"/>
                <a:solidFill>
                  <a:srgbClr val="8C4C64"/>
                </a:solidFill>
              </a:rPr>
              <a:t>!</a:t>
            </a:r>
          </a:p>
          <a:p>
            <a:r>
              <a:rPr lang="en-US" sz="4400" spc="50" dirty="0" smtClean="0">
                <a:ln w="11430"/>
                <a:solidFill>
                  <a:srgbClr val="FF0000"/>
                </a:solidFill>
              </a:rPr>
              <a:t>  Enoch has every Passover   </a:t>
            </a:r>
            <a:br>
              <a:rPr lang="en-US" sz="4400" spc="50" dirty="0" smtClean="0">
                <a:ln w="11430"/>
                <a:solidFill>
                  <a:srgbClr val="FF0000"/>
                </a:solidFill>
              </a:rPr>
            </a:br>
            <a:r>
              <a:rPr lang="en-US" sz="4400" spc="50" dirty="0" smtClean="0">
                <a:ln w="11430"/>
                <a:solidFill>
                  <a:srgbClr val="FF0000"/>
                </a:solidFill>
              </a:rPr>
              <a:t>    celebration on the 3</a:t>
            </a:r>
            <a:r>
              <a:rPr lang="en-US" sz="4400" spc="50" baseline="30000" dirty="0" smtClean="0">
                <a:ln w="11430"/>
                <a:solidFill>
                  <a:srgbClr val="FF0000"/>
                </a:solidFill>
              </a:rPr>
              <a:t>rd</a:t>
            </a:r>
            <a:r>
              <a:rPr lang="en-US" sz="4400" spc="50" dirty="0" smtClean="0">
                <a:ln w="11430"/>
                <a:solidFill>
                  <a:srgbClr val="FF0000"/>
                </a:solidFill>
              </a:rPr>
              <a:t> cycle </a:t>
            </a:r>
            <a:br>
              <a:rPr lang="en-US" sz="4400" spc="50" dirty="0" smtClean="0">
                <a:ln w="11430"/>
                <a:solidFill>
                  <a:srgbClr val="FF0000"/>
                </a:solidFill>
              </a:rPr>
            </a:br>
            <a:r>
              <a:rPr lang="en-US" sz="4400" spc="50" dirty="0">
                <a:ln w="11430"/>
                <a:solidFill>
                  <a:srgbClr val="FF0000"/>
                </a:solidFill>
              </a:rPr>
              <a:t> </a:t>
            </a:r>
            <a:r>
              <a:rPr lang="en-US" sz="4400" spc="50" dirty="0" smtClean="0">
                <a:ln w="11430"/>
                <a:solidFill>
                  <a:srgbClr val="FF0000"/>
                </a:solidFill>
              </a:rPr>
              <a:t>      (Tues) of the week each year. </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pic>
        <p:nvPicPr>
          <p:cNvPr id="4" name="Picture 2" descr="C:\Users\Rae\Desktop\do girl with x 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720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9"/>
          <p:cNvSpPr txBox="1"/>
          <p:nvPr/>
        </p:nvSpPr>
        <p:spPr>
          <a:xfrm>
            <a:off x="8382000" y="228600"/>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54975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62000" y="1012896"/>
            <a:ext cx="5334000" cy="1848132"/>
          </a:xfrm>
        </p:spPr>
        <p:txBody>
          <a:bodyPr>
            <a:noAutofit/>
            <a:scene3d>
              <a:camera prst="orthographicFront"/>
              <a:lightRig rig="threePt" dir="t"/>
            </a:scene3d>
            <a:sp3d extrusionH="57150">
              <a:bevelT w="38100" h="38100"/>
            </a:sp3d>
          </a:bodyPr>
          <a:lstStyle/>
          <a:p>
            <a:pPr marL="342900" indent="-342900">
              <a:buAutoNum type="arabicPeriod"/>
            </a:pPr>
            <a:r>
              <a:rPr lang="en-US" sz="2800" b="1" dirty="0" smtClean="0">
                <a:solidFill>
                  <a:schemeClr val="accent1">
                    <a:lumMod val="50000"/>
                  </a:schemeClr>
                </a:solidFill>
              </a:rPr>
              <a:t>The Scriptures speak of </a:t>
            </a:r>
            <a:br>
              <a:rPr lang="en-US" sz="2800" b="1" dirty="0" smtClean="0">
                <a:solidFill>
                  <a:schemeClr val="accent1">
                    <a:lumMod val="50000"/>
                  </a:schemeClr>
                </a:solidFill>
              </a:rPr>
            </a:br>
            <a:r>
              <a:rPr lang="en-US" sz="2800" b="1" dirty="0" smtClean="0">
                <a:solidFill>
                  <a:schemeClr val="accent1">
                    <a:lumMod val="50000"/>
                  </a:schemeClr>
                </a:solidFill>
              </a:rPr>
              <a:t>THE Bridegroom and His Bride.  </a:t>
            </a:r>
            <a:r>
              <a:rPr lang="en-US" sz="2800" b="1" dirty="0" smtClean="0">
                <a:solidFill>
                  <a:srgbClr val="FF3399"/>
                </a:solidFill>
              </a:rPr>
              <a:t/>
            </a:r>
            <a:br>
              <a:rPr lang="en-US" sz="2800" b="1" dirty="0" smtClean="0">
                <a:solidFill>
                  <a:srgbClr val="FF3399"/>
                </a:solidFill>
              </a:rPr>
            </a:br>
            <a:r>
              <a:rPr lang="en-US" sz="2800" b="1" dirty="0" smtClean="0">
                <a:solidFill>
                  <a:srgbClr val="FF3399"/>
                </a:solidFill>
              </a:rPr>
              <a:t>Certainly the Bride will know the Bridegroom’s calendar. </a:t>
            </a:r>
          </a:p>
        </p:txBody>
      </p:sp>
      <p:sp>
        <p:nvSpPr>
          <p:cNvPr id="4" name="Slide Number Placeholder 3"/>
          <p:cNvSpPr>
            <a:spLocks noGrp="1"/>
          </p:cNvSpPr>
          <p:nvPr>
            <p:ph type="sldNum" sz="quarter" idx="12"/>
          </p:nvPr>
        </p:nvSpPr>
        <p:spPr/>
        <p:txBody>
          <a:bodyPr/>
          <a:lstStyle/>
          <a:p>
            <a:fld id="{5C014052-953B-4273-8F47-BF25327D5B24}" type="slidenum">
              <a:rPr lang="en-US" smtClean="0"/>
              <a:pPr/>
              <a:t>2</a:t>
            </a:fld>
            <a:endParaRPr lang="en-US" dirty="0"/>
          </a:p>
        </p:txBody>
      </p:sp>
      <p:sp>
        <p:nvSpPr>
          <p:cNvPr id="5" name="Title 4"/>
          <p:cNvSpPr>
            <a:spLocks noGrp="1"/>
          </p:cNvSpPr>
          <p:nvPr>
            <p:ph type="title"/>
          </p:nvPr>
        </p:nvSpPr>
        <p:spPr>
          <a:xfrm>
            <a:off x="30481" y="228600"/>
            <a:ext cx="9113519" cy="685800"/>
          </a:xfrm>
        </p:spPr>
        <p:txBody>
          <a:bodyPr>
            <a:scene3d>
              <a:camera prst="orthographicFront"/>
              <a:lightRig rig="threePt" dir="t"/>
            </a:scene3d>
            <a:sp3d extrusionH="57150">
              <a:bevelT w="38100" h="38100"/>
            </a:sp3d>
          </a:bodyPr>
          <a:lstStyle/>
          <a:p>
            <a:pPr algn="ctr"/>
            <a:r>
              <a:rPr lang="en-US" dirty="0" smtClean="0">
                <a:solidFill>
                  <a:schemeClr val="accent1">
                    <a:lumMod val="50000"/>
                  </a:schemeClr>
                </a:solidFill>
                <a:latin typeface="Matura MT Script Capitals" pitchFamily="66" charset="0"/>
              </a:rPr>
              <a:t>Importance of Yahuah’s Calendar</a:t>
            </a:r>
            <a:endParaRPr lang="en-US" dirty="0">
              <a:solidFill>
                <a:schemeClr val="accent1">
                  <a:lumMod val="50000"/>
                </a:schemeClr>
              </a:solidFill>
              <a:latin typeface="Matura MT Script Capitals" pitchFamily="66" charset="0"/>
            </a:endParaRPr>
          </a:p>
        </p:txBody>
      </p:sp>
      <p:pic>
        <p:nvPicPr>
          <p:cNvPr id="1031" name="Picture 7" descr="C:\Users\Rae\Desktop\bride bkgd ed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330" y="762000"/>
            <a:ext cx="2178877" cy="3276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 Placeholder 2"/>
          <p:cNvSpPr txBox="1">
            <a:spLocks/>
          </p:cNvSpPr>
          <p:nvPr/>
        </p:nvSpPr>
        <p:spPr>
          <a:xfrm>
            <a:off x="4724400" y="4065081"/>
            <a:ext cx="4343400" cy="3097719"/>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marL="1828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pPr marL="514350" indent="-514350">
              <a:buAutoNum type="arabicPeriod" startAt="2"/>
            </a:pPr>
            <a:r>
              <a:rPr lang="en-US" sz="2800" b="1" dirty="0" smtClean="0">
                <a:solidFill>
                  <a:schemeClr val="accent1">
                    <a:lumMod val="50000"/>
                  </a:schemeClr>
                </a:solidFill>
              </a:rPr>
              <a:t>Yahuah’s Covenant Calendar marks out His divine worship statutes so His </a:t>
            </a:r>
            <a:r>
              <a:rPr lang="en-US" sz="2800" b="1" dirty="0" smtClean="0">
                <a:solidFill>
                  <a:srgbClr val="00B050"/>
                </a:solidFill>
              </a:rPr>
              <a:t>people</a:t>
            </a:r>
            <a:r>
              <a:rPr lang="en-US" sz="2800" b="1" dirty="0" smtClean="0">
                <a:solidFill>
                  <a:schemeClr val="accent1">
                    <a:lumMod val="50000"/>
                  </a:schemeClr>
                </a:solidFill>
              </a:rPr>
              <a:t> can meet with Him on </a:t>
            </a:r>
            <a:r>
              <a:rPr lang="en-US" sz="2800" b="1" u="sng" dirty="0" smtClean="0">
                <a:solidFill>
                  <a:schemeClr val="accent1">
                    <a:lumMod val="50000"/>
                  </a:schemeClr>
                </a:solidFill>
              </a:rPr>
              <a:t>His</a:t>
            </a:r>
            <a:r>
              <a:rPr lang="en-US" sz="2800" b="1" dirty="0" smtClean="0">
                <a:solidFill>
                  <a:schemeClr val="accent1">
                    <a:lumMod val="50000"/>
                  </a:schemeClr>
                </a:solidFill>
              </a:rPr>
              <a:t> designated time. </a:t>
            </a:r>
          </a:p>
          <a:p>
            <a:pPr marL="514350" indent="-514350">
              <a:buAutoNum type="arabicPeriod" startAt="2"/>
            </a:pPr>
            <a:endParaRPr lang="en-US" sz="2800" dirty="0" smtClean="0"/>
          </a:p>
        </p:txBody>
      </p:sp>
      <p:pic>
        <p:nvPicPr>
          <p:cNvPr id="15" name="Picture 8" descr="C:\Users\Rae\Desktop\save the date png.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481" y="2876268"/>
            <a:ext cx="5608319" cy="398173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Rae\Desktop\Important banner png.pn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468881" y="3597210"/>
            <a:ext cx="2247900" cy="159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755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1000"/>
                                        <p:tgtEl>
                                          <p:spTgt spid="1033"/>
                                        </p:tgtEl>
                                      </p:cBhvr>
                                    </p:animEffect>
                                    <p:anim calcmode="lin" valueType="num">
                                      <p:cBhvr>
                                        <p:cTn id="18" dur="1000" fill="hold"/>
                                        <p:tgtEl>
                                          <p:spTgt spid="1033"/>
                                        </p:tgtEl>
                                        <p:attrNameLst>
                                          <p:attrName>ppt_x</p:attrName>
                                        </p:attrNameLst>
                                      </p:cBhvr>
                                      <p:tavLst>
                                        <p:tav tm="0">
                                          <p:val>
                                            <p:strVal val="#ppt_x"/>
                                          </p:val>
                                        </p:tav>
                                        <p:tav tm="100000">
                                          <p:val>
                                            <p:strVal val="#ppt_x"/>
                                          </p:val>
                                        </p:tav>
                                      </p:tavLst>
                                    </p:anim>
                                    <p:anim calcmode="lin" valueType="num">
                                      <p:cBhvr>
                                        <p:cTn id="19"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20</a:t>
            </a:fld>
            <a:endParaRPr lang="en-US" dirty="0">
              <a:solidFill>
                <a:schemeClr val="accent4">
                  <a:lumMod val="20000"/>
                  <a:lumOff val="80000"/>
                </a:schemeClr>
              </a:solidFill>
            </a:endParaRPr>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False Placements of </a:t>
            </a:r>
            <a:r>
              <a:rPr lang="en-US" sz="4400" spc="50" dirty="0" smtClean="0">
                <a:ln w="11430"/>
                <a:solidFill>
                  <a:srgbClr val="00B050"/>
                </a:solidFill>
                <a:effectLst>
                  <a:outerShdw blurRad="76200" dist="50800" dir="5400000" algn="tl" rotWithShape="0">
                    <a:srgbClr val="000000">
                      <a:alpha val="65000"/>
                    </a:srgbClr>
                  </a:outerShdw>
                </a:effectLst>
              </a:rPr>
              <a:t>Firstfruits</a:t>
            </a:r>
            <a:r>
              <a:rPr lang="en-US" sz="4400" spc="50" dirty="0" smtClean="0">
                <a:ln w="11430"/>
                <a:solidFill>
                  <a:schemeClr val="accent5"/>
                </a:solidFill>
                <a:effectLst>
                  <a:outerShdw blurRad="76200" dist="50800" dir="5400000" algn="tl" rotWithShape="0">
                    <a:srgbClr val="000000">
                      <a:alpha val="65000"/>
                    </a:srgbClr>
                  </a:outerShdw>
                </a:effectLst>
              </a:rPr>
              <a:t> </a:t>
            </a:r>
            <a:endParaRPr lang="en-US" sz="2400" spc="50" dirty="0">
              <a:ln w="11430"/>
              <a:solidFill>
                <a:schemeClr val="accent5"/>
              </a:solidFill>
              <a:effectLst>
                <a:outerShdw blurRad="76200" dist="50800" dir="5400000" algn="tl" rotWithShape="0">
                  <a:srgbClr val="000000">
                    <a:alpha val="65000"/>
                  </a:srgbClr>
                </a:outerShdw>
              </a:effectLst>
            </a:endParaRPr>
          </a:p>
        </p:txBody>
      </p:sp>
      <p:sp>
        <p:nvSpPr>
          <p:cNvPr id="9" name="Content Placeholder 6"/>
          <p:cNvSpPr>
            <a:spLocks noGrp="1"/>
          </p:cNvSpPr>
          <p:nvPr>
            <p:ph sz="quarter" idx="13"/>
          </p:nvPr>
        </p:nvSpPr>
        <p:spPr>
          <a:xfrm>
            <a:off x="609600" y="914400"/>
            <a:ext cx="8001000" cy="3505200"/>
          </a:xfrm>
          <a:solidFill>
            <a:schemeClr val="accent5">
              <a:lumMod val="20000"/>
              <a:lumOff val="80000"/>
            </a:schemeClr>
          </a:solidFill>
          <a:ln w="57150">
            <a:solidFill>
              <a:schemeClr val="accent5">
                <a:lumMod val="75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marL="45720" indent="0">
              <a:buNone/>
            </a:pPr>
            <a:r>
              <a:rPr lang="en-US" sz="2400" b="1" dirty="0" smtClean="0">
                <a:solidFill>
                  <a:srgbClr val="C00000"/>
                </a:solidFill>
              </a:rPr>
              <a:t>Joshua exposes: </a:t>
            </a:r>
          </a:p>
          <a:p>
            <a:pPr marL="502920" indent="-457200">
              <a:buAutoNum type="arabicPeriod"/>
            </a:pPr>
            <a:r>
              <a:rPr lang="en-US" sz="2400" b="1" dirty="0" smtClean="0">
                <a:solidFill>
                  <a:srgbClr val="00B050"/>
                </a:solidFill>
              </a:rPr>
              <a:t>The </a:t>
            </a:r>
            <a:r>
              <a:rPr lang="en-US" sz="2400" b="1" dirty="0" smtClean="0">
                <a:solidFill>
                  <a:srgbClr val="C00000"/>
                </a:solidFill>
              </a:rPr>
              <a:t>false teaching that</a:t>
            </a:r>
            <a:r>
              <a:rPr lang="en-US" sz="2400" b="1" dirty="0" smtClean="0">
                <a:solidFill>
                  <a:srgbClr val="00B050"/>
                </a:solidFill>
              </a:rPr>
              <a:t> Firstfruits must always be </a:t>
            </a:r>
            <a:br>
              <a:rPr lang="en-US" sz="2400" b="1" dirty="0" smtClean="0">
                <a:solidFill>
                  <a:srgbClr val="00B050"/>
                </a:solidFill>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celebrated on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abib</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16! </a:t>
            </a:r>
          </a:p>
          <a:p>
            <a:pPr marL="502920" indent="-457200">
              <a:buAutoNum type="arabicPeriod"/>
            </a:pPr>
            <a:r>
              <a:rPr lang="en-US" sz="2400" b="1" dirty="0" smtClean="0">
                <a:solidFill>
                  <a:srgbClr val="00B050"/>
                </a:solidFill>
              </a:rPr>
              <a:t>The </a:t>
            </a:r>
            <a:r>
              <a:rPr lang="en-US" sz="2400" b="1" dirty="0">
                <a:solidFill>
                  <a:srgbClr val="C00000"/>
                </a:solidFill>
              </a:rPr>
              <a:t>false teaching that </a:t>
            </a:r>
            <a:r>
              <a:rPr lang="en-US" sz="2400" b="1" dirty="0" smtClean="0">
                <a:solidFill>
                  <a:srgbClr val="00B050"/>
                </a:solidFill>
              </a:rPr>
              <a:t>Firstfruits </a:t>
            </a:r>
            <a:r>
              <a:rPr lang="en-US" sz="2400" b="1" dirty="0">
                <a:solidFill>
                  <a:srgbClr val="00B050"/>
                </a:solidFill>
              </a:rPr>
              <a:t>always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follows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1</a:t>
            </a:r>
            <a:r>
              <a:rPr lang="en-US" sz="24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Unleavened Bread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sabbath</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marL="502920" indent="-457200">
              <a:buFont typeface="Georgia" pitchFamily="18" charset="0"/>
              <a:buAutoNum type="arabicPeriod"/>
            </a:pPr>
            <a:r>
              <a:rPr lang="en-US" sz="2400" b="1" dirty="0">
                <a:solidFill>
                  <a:srgbClr val="00B050"/>
                </a:solidFill>
              </a:rPr>
              <a:t>The </a:t>
            </a:r>
            <a:r>
              <a:rPr lang="en-US" sz="2400" b="1" dirty="0">
                <a:solidFill>
                  <a:srgbClr val="C00000"/>
                </a:solidFill>
              </a:rPr>
              <a:t>false </a:t>
            </a:r>
            <a:r>
              <a:rPr lang="en-US" sz="2400" b="1" dirty="0" smtClean="0">
                <a:solidFill>
                  <a:srgbClr val="C00000"/>
                </a:solidFill>
              </a:rPr>
              <a:t>teaching of the </a:t>
            </a:r>
            <a:r>
              <a:rPr lang="en-US" sz="2400" b="1" u="sng" dirty="0" smtClean="0">
                <a:solidFill>
                  <a:srgbClr val="C00000"/>
                </a:solidFill>
              </a:rPr>
              <a:t>Enoch Calendar</a:t>
            </a:r>
            <a:r>
              <a:rPr lang="en-US" sz="2400" b="1" dirty="0" smtClean="0">
                <a:solidFill>
                  <a:srgbClr val="C00000"/>
                </a:solidFill>
              </a:rPr>
              <a:t> </a:t>
            </a:r>
            <a:r>
              <a:rPr lang="en-US" sz="2400" b="1" dirty="0">
                <a:solidFill>
                  <a:srgbClr val="C00000"/>
                </a:solidFill>
              </a:rPr>
              <a:t>that </a:t>
            </a:r>
            <a:r>
              <a:rPr lang="en-US" sz="2400" b="1" dirty="0" smtClean="0">
                <a:solidFill>
                  <a:srgbClr val="00B050"/>
                </a:solidFill>
              </a:rPr>
              <a:t>Firstfruits </a:t>
            </a:r>
            <a:r>
              <a:rPr lang="en-US" sz="2400" b="1" dirty="0">
                <a:solidFill>
                  <a:srgbClr val="00B050"/>
                </a:solidFill>
              </a:rPr>
              <a:t>always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follows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WEEKLY h7676 Sabbath </a:t>
            </a:r>
            <a:r>
              <a:rPr lang="en-US" sz="2400" b="1" u="sng"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OUTSIDE</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WEEK OF THE Passover festival!</a:t>
            </a:r>
          </a:p>
          <a:p>
            <a:pPr marL="45720" indent="0">
              <a:buNone/>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 indent="0" algn="ctr">
              <a:buNone/>
            </a:pPr>
            <a:endParaRPr lang="en-US"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pPr marL="45720" indent="0" algn="ctr">
              <a:buNone/>
            </a:pPr>
            <a:endParaRPr lang="en-US"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pPr marL="45720" indent="0" algn="ctr">
              <a:buNone/>
            </a:pPr>
            <a:r>
              <a:rPr lang="en-US"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r>
            <a:br>
              <a:rPr lang="en-US"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Joshua sets the record straight.  </a:t>
            </a:r>
            <a:endParaRPr lang="en-US" sz="2400" dirty="0"/>
          </a:p>
        </p:txBody>
      </p:sp>
    </p:spTree>
    <p:extLst>
      <p:ext uri="{BB962C8B-B14F-4D97-AF65-F5344CB8AC3E}">
        <p14:creationId xmlns:p14="http://schemas.microsoft.com/office/powerpoint/2010/main" val="265093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175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1750"/>
                                        <p:tgtEl>
                                          <p:spTgt spid="9">
                                            <p:txEl>
                                              <p:pRg st="3" end="3"/>
                                            </p:txEl>
                                          </p:spTgt>
                                        </p:tgtEl>
                                      </p:cBhvr>
                                    </p:animEffect>
                                  </p:childTnLst>
                                </p:cTn>
                              </p:par>
                              <p:par>
                                <p:cTn id="13" presetID="10" presetClass="exit" presetSubtype="0" fill="hold" nodeType="withEffect">
                                  <p:stCondLst>
                                    <p:cond delay="0"/>
                                  </p:stCondLst>
                                  <p:childTnLst>
                                    <p:animEffect transition="out" filter="fade">
                                      <p:cBhvr>
                                        <p:cTn id="14" dur="1250"/>
                                        <p:tgtEl>
                                          <p:spTgt spid="9">
                                            <p:txEl>
                                              <p:pRg st="0" end="0"/>
                                            </p:txEl>
                                          </p:spTgt>
                                        </p:tgtEl>
                                      </p:cBhvr>
                                    </p:animEffect>
                                    <p:set>
                                      <p:cBhvr>
                                        <p:cTn id="15" dur="1" fill="hold">
                                          <p:stCondLst>
                                            <p:cond delay="1249"/>
                                          </p:stCondLst>
                                        </p:cTn>
                                        <p:tgtEl>
                                          <p:spTgt spid="9">
                                            <p:txEl>
                                              <p:pRg st="0" end="0"/>
                                            </p:txEl>
                                          </p:spTgt>
                                        </p:tgtEl>
                                        <p:attrNameLst>
                                          <p:attrName>style.visibility</p:attrName>
                                        </p:attrNameLst>
                                      </p:cBhvr>
                                      <p:to>
                                        <p:strVal val="hidden"/>
                                      </p:to>
                                    </p:set>
                                  </p:childTnLst>
                                </p:cTn>
                              </p:par>
                            </p:childTnLst>
                          </p:cTn>
                        </p:par>
                        <p:par>
                          <p:cTn id="16" fill="hold">
                            <p:stCondLst>
                              <p:cond delay="1750"/>
                            </p:stCondLst>
                            <p:childTnLst>
                              <p:par>
                                <p:cTn id="17" presetID="10" presetClass="exit" presetSubtype="0" fill="hold" nodeType="afterEffect">
                                  <p:stCondLst>
                                    <p:cond delay="500"/>
                                  </p:stCondLst>
                                  <p:childTnLst>
                                    <p:animEffect transition="out" filter="fade">
                                      <p:cBhvr>
                                        <p:cTn id="18" dur="1250"/>
                                        <p:tgtEl>
                                          <p:spTgt spid="9">
                                            <p:txEl>
                                              <p:pRg st="1" end="1"/>
                                            </p:txEl>
                                          </p:spTgt>
                                        </p:tgtEl>
                                      </p:cBhvr>
                                    </p:animEffect>
                                    <p:set>
                                      <p:cBhvr>
                                        <p:cTn id="19" dur="1" fill="hold">
                                          <p:stCondLst>
                                            <p:cond delay="1249"/>
                                          </p:stCondLst>
                                        </p:cTn>
                                        <p:tgtEl>
                                          <p:spTgt spid="9">
                                            <p:txEl>
                                              <p:pRg st="1" end="1"/>
                                            </p:txEl>
                                          </p:spTgt>
                                        </p:tgtEl>
                                        <p:attrNameLst>
                                          <p:attrName>style.visibility</p:attrName>
                                        </p:attrNameLst>
                                      </p:cBhvr>
                                      <p:to>
                                        <p:strVal val="hidden"/>
                                      </p:to>
                                    </p:set>
                                  </p:childTnLst>
                                </p:cTn>
                              </p:par>
                              <p:par>
                                <p:cTn id="20" presetID="10" presetClass="exit" presetSubtype="0" fill="hold" nodeType="withEffect">
                                  <p:stCondLst>
                                    <p:cond delay="500"/>
                                  </p:stCondLst>
                                  <p:childTnLst>
                                    <p:animEffect transition="out" filter="fade">
                                      <p:cBhvr>
                                        <p:cTn id="21" dur="1250"/>
                                        <p:tgtEl>
                                          <p:spTgt spid="9">
                                            <p:txEl>
                                              <p:pRg st="2" end="2"/>
                                            </p:txEl>
                                          </p:spTgt>
                                        </p:tgtEl>
                                      </p:cBhvr>
                                    </p:animEffect>
                                    <p:set>
                                      <p:cBhvr>
                                        <p:cTn id="22" dur="1" fill="hold">
                                          <p:stCondLst>
                                            <p:cond delay="1249"/>
                                          </p:stCondLst>
                                        </p:cTn>
                                        <p:tgtEl>
                                          <p:spTgt spid="9">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wipe(left)">
                                      <p:cBhvr>
                                        <p:cTn id="27" dur="175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21</a:t>
            </a:fld>
            <a:endParaRPr lang="en-US" dirty="0"/>
          </a:p>
        </p:txBody>
      </p:sp>
      <p:sp>
        <p:nvSpPr>
          <p:cNvPr id="5" name="Title 1"/>
          <p:cNvSpPr txBox="1">
            <a:spLocks/>
          </p:cNvSpPr>
          <p:nvPr/>
        </p:nvSpPr>
        <p:spPr>
          <a:xfrm>
            <a:off x="-76200" y="0"/>
            <a:ext cx="8991600" cy="68580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rPr>
              <a:t>(a)  Joshua Confirms:</a:t>
            </a:r>
          </a:p>
          <a:p>
            <a:pPr marL="571500" indent="-571500">
              <a:buFont typeface="Arial" pitchFamily="34" charset="0"/>
              <a:buChar char="•"/>
            </a:pPr>
            <a:r>
              <a:rPr lang="en-US" sz="3200" spc="50" dirty="0" smtClean="0">
                <a:ln w="11430"/>
                <a:solidFill>
                  <a:srgbClr val="0070C0"/>
                </a:solidFill>
              </a:rPr>
              <a:t>Firstfruits must follow the H767</a:t>
            </a:r>
            <a:r>
              <a:rPr lang="en-US" sz="3200" spc="50" dirty="0" smtClean="0">
                <a:ln w="11430"/>
                <a:solidFill>
                  <a:srgbClr val="00B0F0"/>
                </a:solidFill>
              </a:rPr>
              <a:t>6</a:t>
            </a:r>
            <a:r>
              <a:rPr lang="en-US" sz="3200" spc="50" dirty="0" smtClean="0">
                <a:ln w="11430"/>
                <a:solidFill>
                  <a:srgbClr val="0070C0"/>
                </a:solidFill>
              </a:rPr>
              <a:t> </a:t>
            </a:r>
            <a:br>
              <a:rPr lang="en-US" sz="3200" spc="50" dirty="0" smtClean="0">
                <a:ln w="11430"/>
                <a:solidFill>
                  <a:srgbClr val="0070C0"/>
                </a:solidFill>
              </a:rPr>
            </a:br>
            <a:r>
              <a:rPr lang="en-US" sz="3200" spc="50" dirty="0" smtClean="0">
                <a:ln w="11430"/>
                <a:solidFill>
                  <a:srgbClr val="0070C0"/>
                </a:solidFill>
              </a:rPr>
              <a:t>weekly Sabbath </a:t>
            </a:r>
            <a:r>
              <a:rPr lang="en-US" sz="3200" i="1" spc="50" dirty="0" smtClean="0">
                <a:ln w="11430"/>
                <a:solidFill>
                  <a:srgbClr val="009999"/>
                </a:solidFill>
              </a:rPr>
              <a:t>during</a:t>
            </a:r>
            <a:r>
              <a:rPr lang="en-US" sz="3200" i="1" spc="50" dirty="0" smtClean="0">
                <a:ln w="11430"/>
                <a:solidFill>
                  <a:srgbClr val="8C4C64"/>
                </a:solidFill>
              </a:rPr>
              <a:t> </a:t>
            </a:r>
            <a:r>
              <a:rPr lang="en-US" sz="3200" spc="50" dirty="0" smtClean="0">
                <a:ln w="11430"/>
                <a:solidFill>
                  <a:srgbClr val="0070C0"/>
                </a:solidFill>
              </a:rPr>
              <a:t>the Passover week.</a:t>
            </a:r>
          </a:p>
          <a:p>
            <a:pPr marL="571500" indent="-571500">
              <a:buFont typeface="Arial" pitchFamily="34" charset="0"/>
              <a:buChar char="•"/>
            </a:pPr>
            <a:endParaRPr lang="en-US" sz="3600" spc="50" dirty="0" smtClean="0">
              <a:ln w="11430"/>
              <a:solidFill>
                <a:srgbClr val="8C4C64"/>
              </a:solidFill>
            </a:endParaRPr>
          </a:p>
          <a:p>
            <a:pPr marL="571500" indent="-571500">
              <a:buFont typeface="Arial" pitchFamily="34" charset="0"/>
              <a:buChar char="•"/>
            </a:pPr>
            <a:endParaRPr lang="en-US" sz="3600" spc="50" dirty="0">
              <a:ln w="11430"/>
              <a:solidFill>
                <a:srgbClr val="8C4C64"/>
              </a:solidFill>
            </a:endParaRPr>
          </a:p>
          <a:p>
            <a:pPr marL="571500" indent="-571500">
              <a:buFont typeface="Arial" pitchFamily="34" charset="0"/>
              <a:buChar char="•"/>
            </a:pPr>
            <a:endParaRPr lang="en-US" sz="4400" spc="50" dirty="0" smtClean="0">
              <a:ln w="11430"/>
              <a:solidFill>
                <a:srgbClr val="8C4C64"/>
              </a:solidFill>
            </a:endParaRPr>
          </a:p>
          <a:p>
            <a:r>
              <a:rPr lang="en-US" sz="3600" spc="50" dirty="0" smtClean="0">
                <a:ln w="11430"/>
                <a:solidFill>
                  <a:srgbClr val="8C4C64"/>
                </a:solidFill>
              </a:rPr>
              <a:t>(a1) Compare to Yahusha’s Passion Events</a:t>
            </a:r>
          </a:p>
          <a:p>
            <a:pPr marL="571500" indent="-571500">
              <a:buFont typeface="Arial" pitchFamily="34" charset="0"/>
              <a:buChar char="•"/>
            </a:pPr>
            <a:r>
              <a:rPr lang="en-US" sz="3200" spc="50" dirty="0" smtClean="0">
                <a:ln w="11430"/>
                <a:solidFill>
                  <a:srgbClr val="0070C0"/>
                </a:solidFill>
              </a:rPr>
              <a:t>“midst of the week” &amp; “3 days &amp; 3 nights”</a:t>
            </a:r>
          </a:p>
          <a:p>
            <a:pPr marL="571500" indent="-571500">
              <a:buFont typeface="Arial" pitchFamily="34" charset="0"/>
              <a:buChar char="•"/>
            </a:pPr>
            <a:endParaRPr lang="en-US" sz="3600" spc="50" dirty="0">
              <a:ln w="11430"/>
              <a:solidFill>
                <a:srgbClr val="8C4C64"/>
              </a:solidFill>
              <a:effectLst>
                <a:outerShdw blurRad="76200" dist="50800" dir="5400000" algn="tl" rotWithShape="0">
                  <a:srgbClr val="000000">
                    <a:alpha val="65000"/>
                  </a:srgbClr>
                </a:outerShdw>
              </a:effectLst>
            </a:endParaRPr>
          </a:p>
          <a:p>
            <a:endParaRPr lang="en-US" sz="3600" spc="50" dirty="0" smtClean="0">
              <a:ln w="11430"/>
              <a:solidFill>
                <a:srgbClr val="8C4C64"/>
              </a:solidFill>
              <a:effectLst>
                <a:outerShdw blurRad="76200" dist="50800" dir="5400000" algn="tl" rotWithShape="0">
                  <a:srgbClr val="000000">
                    <a:alpha val="65000"/>
                  </a:srgbClr>
                </a:outerShdw>
              </a:effectLst>
            </a:endParaRPr>
          </a:p>
          <a:p>
            <a:endParaRPr lang="en-US" sz="3600" spc="50" dirty="0" smtClean="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710996066"/>
              </p:ext>
            </p:extLst>
          </p:nvPr>
        </p:nvGraphicFramePr>
        <p:xfrm>
          <a:off x="457200" y="1752600"/>
          <a:ext cx="8229599" cy="15869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solidFill>
                      <a:srgbClr val="EFF3F7"/>
                    </a:solidFill>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solidFill>
                      <a:srgbClr val="FF0000"/>
                    </a:solidFill>
                  </a:tcPr>
                </a:tc>
              </a:tr>
              <a:tr h="372380">
                <a:tc>
                  <a:txBody>
                    <a:bodyPr/>
                    <a:lstStyle/>
                    <a:p>
                      <a:pPr algn="ctr"/>
                      <a:r>
                        <a:rPr lang="en-US" sz="2000" b="1" dirty="0" smtClean="0"/>
                        <a:t>15 FF/</a:t>
                      </a:r>
                      <a:r>
                        <a:rPr lang="en-US" sz="1600" b="1" dirty="0" smtClean="0"/>
                        <a:t>ULB</a:t>
                      </a:r>
                      <a:endParaRPr lang="en-US" sz="1400" b="1" dirty="0"/>
                    </a:p>
                  </a:txBody>
                  <a:tcPr>
                    <a:lnT w="12700" cmpd="sng">
                      <a:noFill/>
                    </a:lnT>
                    <a:cell3D prstMaterial="dkEdge">
                      <a:bevel w="77470" h="12700" prst="softRound"/>
                      <a:lightRig rig="flood" dir="t"/>
                    </a:cell3D>
                    <a:solidFill>
                      <a:srgbClr val="00B050"/>
                    </a:solidFill>
                  </a:tcPr>
                </a:tc>
                <a:tc>
                  <a:txBody>
                    <a:bodyPr/>
                    <a:lstStyle/>
                    <a:p>
                      <a:pPr algn="ctr"/>
                      <a:r>
                        <a:rPr lang="en-US" sz="1400" dirty="0" smtClean="0"/>
                        <a:t>16</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17</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83964303"/>
              </p:ext>
            </p:extLst>
          </p:nvPr>
        </p:nvGraphicFramePr>
        <p:xfrm>
          <a:off x="457201" y="4648200"/>
          <a:ext cx="8229599" cy="19593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c>
                  <a:txBody>
                    <a:bodyPr/>
                    <a:lstStyle/>
                    <a:p>
                      <a:pPr algn="ctr"/>
                      <a:endParaRPr lang="en-US" sz="1400" dirty="0"/>
                    </a:p>
                  </a:txBody>
                  <a:tcPr>
                    <a:lnL w="12700" cmpd="sng">
                      <a:noFill/>
                    </a:lnL>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lnB w="12700" cmpd="sng">
                      <a:noFill/>
                    </a:lnB>
                    <a:cell3D prstMaterial="dkEdge">
                      <a:bevel w="77470" h="12700" prst="softRound"/>
                      <a:lightRig rig="flood" dir="t"/>
                    </a:cell3D>
                  </a:tcPr>
                </a:tc>
              </a:tr>
              <a:tr h="372380">
                <a:tc>
                  <a:txBody>
                    <a:bodyPr/>
                    <a:lstStyle/>
                    <a:p>
                      <a:pPr algn="ctr"/>
                      <a:r>
                        <a:rPr lang="en-US" sz="1400" dirty="0" smtClean="0"/>
                        <a:t>4</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7</a:t>
                      </a:r>
                    </a:p>
                  </a:txBody>
                  <a:tcPr>
                    <a:cell3D prstMaterial="dkEdge">
                      <a:bevel w="77470" h="12700" prst="softRound"/>
                      <a:lightRig rig="flood" dir="t"/>
                    </a:cell3D>
                    <a:solidFill>
                      <a:srgbClr val="EFF3F7"/>
                    </a:solidFill>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lnR w="12700" cmpd="sng">
                      <a:noFill/>
                    </a:lnR>
                    <a:cell3D prstMaterial="dkEdge">
                      <a:bevel w="77470" h="12700" prst="softRound"/>
                      <a:lightRig rig="flood" dir="t"/>
                    </a:cell3D>
                  </a:tcPr>
                </a:tc>
                <a:tc>
                  <a:txBody>
                    <a:bodyPr/>
                    <a:lstStyle/>
                    <a:p>
                      <a:pPr algn="ctr"/>
                      <a:r>
                        <a:rPr lang="en-US" sz="1800" b="1" dirty="0" smtClean="0"/>
                        <a:t>10</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r>
              <a:tr h="372380">
                <a:tc>
                  <a:txBody>
                    <a:bodyPr/>
                    <a:lstStyle/>
                    <a:p>
                      <a:pPr algn="ctr"/>
                      <a:r>
                        <a:rPr lang="en-US" sz="1400" dirty="0" smtClean="0"/>
                        <a:t>11</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14  P/O</a:t>
                      </a:r>
                      <a:endParaRPr lang="en-US" sz="1400" b="1" dirty="0" smtClean="0">
                        <a:solidFill>
                          <a:schemeClr val="bg1"/>
                        </a:solidFill>
                      </a:endParaRPr>
                    </a:p>
                  </a:txBody>
                  <a:tcPr>
                    <a:cell3D prstMaterial="dkEdge">
                      <a:bevel w="77470" h="12700" prst="softRound"/>
                      <a:lightRig rig="flood" dir="t"/>
                    </a:cell3D>
                    <a:gradFill flip="none" rotWithShape="1">
                      <a:gsLst>
                        <a:gs pos="0">
                          <a:srgbClr val="FF0000"/>
                        </a:gs>
                        <a:gs pos="69000">
                          <a:srgbClr val="FF0000"/>
                        </a:gs>
                        <a:gs pos="74000">
                          <a:schemeClr val="accent6">
                            <a:lumMod val="50000"/>
                          </a:schemeClr>
                        </a:gs>
                      </a:gsLst>
                      <a:lin ang="0" scaled="1"/>
                      <a:tileRect/>
                    </a:gradFill>
                  </a:tcPr>
                </a:tc>
                <a:tc>
                  <a:txBody>
                    <a:bodyPr/>
                    <a:lstStyle/>
                    <a:p>
                      <a:pPr algn="ctr"/>
                      <a:r>
                        <a:rPr lang="en-US" sz="1400" b="1" dirty="0" smtClean="0">
                          <a:solidFill>
                            <a:schemeClr val="bg1"/>
                          </a:solidFill>
                        </a:rPr>
                        <a:t>15 - 1</a:t>
                      </a:r>
                      <a:r>
                        <a:rPr lang="en-US" sz="1400" b="1" baseline="30000" dirty="0" smtClean="0">
                          <a:solidFill>
                            <a:schemeClr val="bg1"/>
                          </a:solidFill>
                        </a:rPr>
                        <a:t>st</a:t>
                      </a:r>
                      <a:r>
                        <a:rPr lang="en-US" sz="1400" b="1" dirty="0" smtClean="0">
                          <a:solidFill>
                            <a:schemeClr val="bg1"/>
                          </a:solidFill>
                        </a:rPr>
                        <a:t> ULB</a:t>
                      </a:r>
                      <a:endParaRPr lang="en-US" sz="1400" b="1" dirty="0">
                        <a:solidFill>
                          <a:schemeClr val="bg1"/>
                        </a:solidFill>
                      </a:endParaRPr>
                    </a:p>
                  </a:txBody>
                  <a:tcPr>
                    <a:cell3D prstMaterial="dkEdge">
                      <a:bevel w="77470" h="12700" prst="softRound"/>
                      <a:lightRig rig="flood" dir="t"/>
                    </a:cell3D>
                    <a:solidFill>
                      <a:schemeClr val="accent6">
                        <a:lumMod val="50000"/>
                      </a:schemeClr>
                    </a:solidFill>
                  </a:tcPr>
                </a:tc>
                <a:tc>
                  <a:txBody>
                    <a:bodyPr/>
                    <a:lstStyle/>
                    <a:p>
                      <a:pPr algn="ctr"/>
                      <a:r>
                        <a:rPr lang="en-US" sz="1400" b="1" dirty="0" smtClean="0">
                          <a:solidFill>
                            <a:schemeClr val="bg1"/>
                          </a:solidFill>
                        </a:rPr>
                        <a:t>16</a:t>
                      </a:r>
                      <a:endParaRPr lang="en-US" sz="1400" b="1" dirty="0">
                        <a:solidFill>
                          <a:schemeClr val="bg1"/>
                        </a:solidFill>
                      </a:endParaRPr>
                    </a:p>
                  </a:txBody>
                  <a:tcPr>
                    <a:lnR w="12700" cmpd="sng">
                      <a:noFill/>
                    </a:lnR>
                    <a:cell3D prstMaterial="dkEdge">
                      <a:bevel w="77470" h="12700" prst="softRound"/>
                      <a:lightRig rig="flood" dir="t"/>
                    </a:cell3D>
                    <a:solidFill>
                      <a:schemeClr val="accent6">
                        <a:lumMod val="50000"/>
                      </a:schemeClr>
                    </a:solidFill>
                  </a:tcPr>
                </a:tc>
                <a:tc>
                  <a:txBody>
                    <a:bodyPr/>
                    <a:lstStyle/>
                    <a:p>
                      <a:pPr algn="ctr"/>
                      <a:r>
                        <a:rPr lang="en-US" sz="1400" b="1" dirty="0" smtClean="0">
                          <a:solidFill>
                            <a:schemeClr val="bg1"/>
                          </a:solidFill>
                        </a:rPr>
                        <a:t>17</a:t>
                      </a:r>
                      <a:r>
                        <a:rPr lang="en-US" sz="1400" b="1" dirty="0" smtClean="0"/>
                        <a:t>   </a:t>
                      </a:r>
                      <a:r>
                        <a:rPr lang="en-US" sz="1800" b="1" dirty="0" smtClean="0">
                          <a:solidFill>
                            <a:schemeClr val="bg1"/>
                          </a:solidFill>
                        </a:rPr>
                        <a:t>H767</a:t>
                      </a:r>
                      <a:r>
                        <a:rPr lang="en-US" sz="1800" b="1" dirty="0" smtClean="0">
                          <a:solidFill>
                            <a:srgbClr val="00CCFF"/>
                          </a:solidFill>
                        </a:rPr>
                        <a:t>6</a:t>
                      </a:r>
                      <a:endParaRPr lang="en-US" sz="1400" b="1" dirty="0">
                        <a:solidFill>
                          <a:srgbClr val="00CC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1000">
                          <a:schemeClr val="accent6">
                            <a:lumMod val="50000"/>
                          </a:schemeClr>
                        </a:gs>
                        <a:gs pos="69000">
                          <a:schemeClr val="accent6">
                            <a:lumMod val="50000"/>
                          </a:schemeClr>
                        </a:gs>
                        <a:gs pos="74000">
                          <a:srgbClr val="0070C0"/>
                        </a:gs>
                      </a:gsLst>
                      <a:lin ang="0" scaled="1"/>
                    </a:gradFill>
                  </a:tcPr>
                </a:tc>
              </a:tr>
              <a:tr h="372380">
                <a:tc>
                  <a:txBody>
                    <a:bodyPr/>
                    <a:lstStyle/>
                    <a:p>
                      <a:pPr algn="ctr"/>
                      <a:r>
                        <a:rPr lang="en-US" sz="2000" b="1" dirty="0" smtClean="0"/>
                        <a:t>18  </a:t>
                      </a:r>
                      <a:r>
                        <a:rPr lang="en-US" sz="2000" b="1" dirty="0" smtClean="0"/>
                        <a:t>FF</a:t>
                      </a:r>
                      <a:endParaRPr lang="en-US" sz="1400" b="1" dirty="0"/>
                    </a:p>
                  </a:txBody>
                  <a:tcPr>
                    <a:lnT w="12700" cmpd="sng">
                      <a:noFill/>
                    </a:lnT>
                    <a:cell3D prstMaterial="dkEdge">
                      <a:bevel w="77470" h="12700" prst="softRound"/>
                      <a:lightRig rig="flood" dir="t"/>
                    </a:cell3D>
                    <a:solidFill>
                      <a:srgbClr val="00B050"/>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a:t>
                      </a:r>
                      <a:r>
                        <a:rPr lang="en-US" sz="1400" b="1" dirty="0" smtClean="0"/>
                        <a:t>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b="0" dirty="0" smtClean="0"/>
                        <a:t>24</a:t>
                      </a:r>
                      <a:endParaRPr lang="en-US" sz="1400" b="0" dirty="0"/>
                    </a:p>
                  </a:txBody>
                  <a:tcPr>
                    <a:lnT w="12700" cmpd="sng">
                      <a:noFill/>
                    </a:lnT>
                    <a:cell3D prstMaterial="dkEdge">
                      <a:bevel w="77470" h="12700" prst="softRound"/>
                      <a:lightRig rig="flood" dir="t"/>
                    </a:cell3D>
                    <a:solidFill>
                      <a:srgbClr val="EFF3F7"/>
                    </a:solidFill>
                  </a:tcPr>
                </a:tc>
              </a:tr>
            </a:tbl>
          </a:graphicData>
        </a:graphic>
      </p:graphicFrame>
      <p:sp>
        <p:nvSpPr>
          <p:cNvPr id="6" name="TextBox 29"/>
          <p:cNvSpPr txBox="1"/>
          <p:nvPr/>
        </p:nvSpPr>
        <p:spPr>
          <a:xfrm>
            <a:off x="76200" y="46018"/>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grpSp>
        <p:nvGrpSpPr>
          <p:cNvPr id="10" name="Group 9"/>
          <p:cNvGrpSpPr/>
          <p:nvPr/>
        </p:nvGrpSpPr>
        <p:grpSpPr>
          <a:xfrm>
            <a:off x="-5638800" y="2362200"/>
            <a:ext cx="5562600" cy="3476625"/>
            <a:chOff x="0" y="3286124"/>
            <a:chExt cx="5562600" cy="3476625"/>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86124"/>
              <a:ext cx="55626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70560" y="6380479"/>
              <a:ext cx="4191000" cy="3619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04800"/>
            <a:ext cx="41148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849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1750"/>
                                        <p:tgtEl>
                                          <p:spTgt spid="5">
                                            <p:txEl>
                                              <p:pRg st="5" end="5"/>
                                            </p:txEl>
                                          </p:spTgt>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left)">
                                      <p:cBhvr>
                                        <p:cTn id="16" dur="1750"/>
                                        <p:tgtEl>
                                          <p:spTgt spid="5">
                                            <p:txEl>
                                              <p:pRg st="6" end="6"/>
                                            </p:txEl>
                                          </p:spTgt>
                                        </p:tgtEl>
                                      </p:cBhvr>
                                    </p:animEffect>
                                  </p:childTnLst>
                                </p:cTn>
                              </p:par>
                            </p:childTnLst>
                          </p:cTn>
                        </p:par>
                        <p:par>
                          <p:cTn id="17" fill="hold">
                            <p:stCondLst>
                              <p:cond delay="350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97838" y="6455062"/>
            <a:ext cx="1828800" cy="365125"/>
          </a:xfrm>
        </p:spPr>
        <p:txBody>
          <a:bodyPr/>
          <a:lstStyle/>
          <a:p>
            <a:fld id="{5C014052-953B-4273-8F47-BF25327D5B24}" type="slidenum">
              <a:rPr lang="en-US" smtClean="0"/>
              <a:t>22</a:t>
            </a:fld>
            <a:endParaRPr lang="en-US" dirty="0"/>
          </a:p>
        </p:txBody>
      </p:sp>
      <p:sp>
        <p:nvSpPr>
          <p:cNvPr id="5" name="Title 1"/>
          <p:cNvSpPr txBox="1">
            <a:spLocks/>
          </p:cNvSpPr>
          <p:nvPr/>
        </p:nvSpPr>
        <p:spPr>
          <a:xfrm>
            <a:off x="-152400" y="0"/>
            <a:ext cx="9184640" cy="68580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rPr>
              <a:t>(a)  Joshua’s Calendar:</a:t>
            </a:r>
          </a:p>
          <a:p>
            <a:endParaRPr lang="en-US" sz="3600" spc="50" dirty="0">
              <a:ln w="11430"/>
              <a:solidFill>
                <a:srgbClr val="8C4C64"/>
              </a:solidFill>
            </a:endParaRPr>
          </a:p>
          <a:p>
            <a:endParaRPr lang="en-US" sz="3600" spc="50" dirty="0" smtClean="0">
              <a:ln w="11430"/>
              <a:solidFill>
                <a:srgbClr val="8C4C64"/>
              </a:solidFill>
            </a:endParaRPr>
          </a:p>
          <a:p>
            <a:endParaRPr lang="en-US" sz="4400" spc="50" dirty="0" smtClean="0">
              <a:ln w="11430"/>
              <a:solidFill>
                <a:srgbClr val="8C4C64"/>
              </a:solidFill>
            </a:endParaRPr>
          </a:p>
          <a:p>
            <a:r>
              <a:rPr lang="en-US" sz="4400" spc="50" dirty="0" smtClean="0">
                <a:ln w="11430"/>
                <a:solidFill>
                  <a:srgbClr val="FF0000"/>
                </a:solidFill>
              </a:rPr>
              <a:t>(b)  Enoch’s Calendar teaches: </a:t>
            </a:r>
          </a:p>
          <a:p>
            <a:pPr marL="571500" indent="-571500">
              <a:buFont typeface="Arial" pitchFamily="34" charset="0"/>
              <a:buChar char="•"/>
            </a:pPr>
            <a:r>
              <a:rPr lang="en-US" sz="3200" spc="50" dirty="0" smtClean="0">
                <a:ln w="11430"/>
                <a:solidFill>
                  <a:srgbClr val="FF0000"/>
                </a:solidFill>
              </a:rPr>
              <a:t>Firstfruits follows the weekly </a:t>
            </a:r>
            <a:r>
              <a:rPr lang="en-US" sz="3200" spc="50" dirty="0" smtClean="0">
                <a:ln w="11430"/>
                <a:solidFill>
                  <a:srgbClr val="00B0F0"/>
                </a:solidFill>
              </a:rPr>
              <a:t>H7676 Sabbath </a:t>
            </a:r>
            <a:r>
              <a:rPr lang="en-US" sz="3200" i="1" spc="50" dirty="0" smtClean="0">
                <a:ln w="11430"/>
                <a:solidFill>
                  <a:srgbClr val="009999"/>
                </a:solidFill>
              </a:rPr>
              <a:t>outside</a:t>
            </a:r>
            <a:r>
              <a:rPr lang="en-US" sz="3200" spc="50" dirty="0" smtClean="0">
                <a:ln w="11430"/>
                <a:solidFill>
                  <a:srgbClr val="FF0000"/>
                </a:solidFill>
              </a:rPr>
              <a:t> of the Passover Festival week.</a:t>
            </a:r>
          </a:p>
          <a:p>
            <a:pPr marL="571500" indent="-571500">
              <a:buFont typeface="Arial" pitchFamily="34" charset="0"/>
              <a:buChar char="•"/>
            </a:pPr>
            <a:endParaRPr lang="en-US" sz="2400" spc="50" dirty="0">
              <a:ln w="11430"/>
              <a:solidFill>
                <a:srgbClr val="FF0000"/>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258806242"/>
              </p:ext>
            </p:extLst>
          </p:nvPr>
        </p:nvGraphicFramePr>
        <p:xfrm>
          <a:off x="325120" y="838200"/>
          <a:ext cx="8229599" cy="15869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solidFill>
                      <a:srgbClr val="EFF3F7"/>
                    </a:solidFill>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solidFill>
                      <a:srgbClr val="FF0000"/>
                    </a:solidFill>
                  </a:tcPr>
                </a:tc>
              </a:tr>
              <a:tr h="372380">
                <a:tc>
                  <a:txBody>
                    <a:bodyPr/>
                    <a:lstStyle/>
                    <a:p>
                      <a:pPr algn="ctr"/>
                      <a:r>
                        <a:rPr lang="en-US" sz="2000" b="1" dirty="0" smtClean="0"/>
                        <a:t>15 FF/</a:t>
                      </a:r>
                      <a:r>
                        <a:rPr lang="en-US" sz="1600" b="1" dirty="0" smtClean="0"/>
                        <a:t>ULB</a:t>
                      </a:r>
                      <a:endParaRPr lang="en-US" sz="1400" b="1" dirty="0"/>
                    </a:p>
                  </a:txBody>
                  <a:tcPr>
                    <a:lnT w="12700" cmpd="sng">
                      <a:noFill/>
                    </a:lnT>
                    <a:cell3D prstMaterial="dkEdge">
                      <a:bevel w="77470" h="12700" prst="softRound"/>
                      <a:lightRig rig="flood" dir="t"/>
                    </a:cell3D>
                    <a:solidFill>
                      <a:srgbClr val="00B050"/>
                    </a:solidFill>
                  </a:tcPr>
                </a:tc>
                <a:tc>
                  <a:txBody>
                    <a:bodyPr/>
                    <a:lstStyle/>
                    <a:p>
                      <a:pPr algn="ctr"/>
                      <a:r>
                        <a:rPr lang="en-US" sz="1400" dirty="0" smtClean="0"/>
                        <a:t>16</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17</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69865396"/>
              </p:ext>
            </p:extLst>
          </p:nvPr>
        </p:nvGraphicFramePr>
        <p:xfrm>
          <a:off x="325120" y="4191000"/>
          <a:ext cx="8229599" cy="218948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EFF3F7"/>
                    </a:solidFill>
                  </a:tcPr>
                </a:tc>
              </a:tr>
              <a:tr h="330200">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b="1" dirty="0" smtClean="0"/>
                        <a:t>15  - 1</a:t>
                      </a:r>
                      <a:r>
                        <a:rPr lang="en-US" sz="1400" b="1" baseline="30000" dirty="0" smtClean="0"/>
                        <a:t>st</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16</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17</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2">
                        <a:lumMod val="60000"/>
                        <a:lumOff val="40000"/>
                      </a:schemeClr>
                    </a:solidFill>
                  </a:tcPr>
                </a:tc>
              </a:tr>
              <a:tr h="330200">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F9EDE9"/>
                    </a:solidFill>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dirty="0" smtClean="0"/>
                        <a:t>24</a:t>
                      </a:r>
                      <a:endParaRPr lang="en-US" sz="1400" dirty="0"/>
                    </a:p>
                  </a:txBody>
                  <a:tcPr>
                    <a:cell3D prstMaterial="dkEdge">
                      <a:bevel w="77470" h="12700" prst="softRound"/>
                      <a:lightRig rig="flood" dir="t"/>
                    </a:cell3D>
                    <a:solidFill>
                      <a:srgbClr val="F9EDE9"/>
                    </a:solidFill>
                  </a:tcPr>
                </a:tc>
                <a:tc>
                  <a:txBody>
                    <a:bodyPr/>
                    <a:lstStyle/>
                    <a:p>
                      <a:pPr algn="ctr"/>
                      <a:r>
                        <a:rPr lang="en-US" sz="1400" b="1" dirty="0" smtClean="0"/>
                        <a:t>25  </a:t>
                      </a:r>
                      <a:r>
                        <a:rPr lang="en-US" sz="1400" b="1" dirty="0" smtClean="0">
                          <a:solidFill>
                            <a:schemeClr val="bg1"/>
                          </a:solidFill>
                        </a:rPr>
                        <a:t>H7676</a:t>
                      </a:r>
                      <a:endParaRPr lang="en-US" sz="1400" b="1" dirty="0">
                        <a:solidFill>
                          <a:schemeClr val="bg1"/>
                        </a:solidFill>
                      </a:endParaRPr>
                    </a:p>
                  </a:txBody>
                  <a:tcPr>
                    <a:cell3D prstMaterial="dkEdge">
                      <a:bevel w="77470" h="12700" prst="softRound"/>
                      <a:lightRig rig="flood" dir="t"/>
                    </a:cell3D>
                    <a:solidFill>
                      <a:srgbClr val="00B0F0"/>
                    </a:solidFill>
                  </a:tcPr>
                </a:tc>
              </a:tr>
              <a:tr h="330200">
                <a:tc>
                  <a:txBody>
                    <a:bodyPr/>
                    <a:lstStyle/>
                    <a:p>
                      <a:pPr algn="ctr"/>
                      <a:r>
                        <a:rPr lang="en-US" sz="2000" b="1" dirty="0" smtClean="0"/>
                        <a:t>26  FF</a:t>
                      </a:r>
                      <a:endParaRPr lang="en-US" sz="1400" b="1" dirty="0"/>
                    </a:p>
                  </a:txBody>
                  <a:tcPr>
                    <a:cell3D prstMaterial="dkEdge">
                      <a:bevel w="77470" h="12700" prst="softRound"/>
                      <a:lightRig rig="flood" dir="t"/>
                    </a:cell3D>
                    <a:solidFill>
                      <a:srgbClr val="00B050"/>
                    </a:solidFill>
                  </a:tcPr>
                </a:tc>
                <a:tc>
                  <a:txBody>
                    <a:bodyPr/>
                    <a:lstStyle/>
                    <a:p>
                      <a:pPr algn="ctr"/>
                      <a:r>
                        <a:rPr lang="en-US" sz="1400" dirty="0" smtClean="0"/>
                        <a:t>27</a:t>
                      </a:r>
                      <a:endParaRPr lang="en-US" sz="1400" dirty="0"/>
                    </a:p>
                  </a:txBody>
                  <a:tcPr>
                    <a:cell3D prstMaterial="dkEdge">
                      <a:bevel w="77470" h="12700" prst="softRound"/>
                      <a:lightRig rig="flood" dir="t"/>
                    </a:cell3D>
                  </a:tcPr>
                </a:tc>
                <a:tc>
                  <a:txBody>
                    <a:bodyPr/>
                    <a:lstStyle/>
                    <a:p>
                      <a:pPr algn="ctr"/>
                      <a:r>
                        <a:rPr lang="en-US" sz="1400" dirty="0" smtClean="0"/>
                        <a:t>28</a:t>
                      </a:r>
                      <a:endParaRPr lang="en-US" sz="1400" dirty="0"/>
                    </a:p>
                  </a:txBody>
                  <a:tcPr>
                    <a:cell3D prstMaterial="dkEdge">
                      <a:bevel w="77470" h="12700" prst="softRound"/>
                      <a:lightRig rig="flood" dir="t"/>
                    </a:cell3D>
                  </a:tcPr>
                </a:tc>
                <a:tc>
                  <a:txBody>
                    <a:bodyPr/>
                    <a:lstStyle/>
                    <a:p>
                      <a:pPr algn="ctr"/>
                      <a:r>
                        <a:rPr lang="en-US" sz="1400" b="0" dirty="0" smtClean="0"/>
                        <a:t>29</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30</a:t>
                      </a: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solidFill>
                      <a:srgbClr val="F2D8CF"/>
                    </a:solidFill>
                  </a:tcPr>
                </a:tc>
                <a:tc>
                  <a:txBody>
                    <a:bodyPr/>
                    <a:lstStyle/>
                    <a:p>
                      <a:pPr algn="ctr"/>
                      <a:endParaRPr lang="en-US" sz="1400" b="0" dirty="0"/>
                    </a:p>
                  </a:txBody>
                  <a:tcPr>
                    <a:cell3D prstMaterial="dkEdge">
                      <a:bevel w="77470" h="12700" prst="softRound"/>
                      <a:lightRig rig="flood" dir="t"/>
                    </a:cell3D>
                    <a:solidFill>
                      <a:srgbClr val="F2D8CF"/>
                    </a:solidFill>
                  </a:tcPr>
                </a:tc>
              </a:tr>
            </a:tbl>
          </a:graphicData>
        </a:graphic>
      </p:graphicFrame>
      <p:sp>
        <p:nvSpPr>
          <p:cNvPr id="7" name="TextBox 29"/>
          <p:cNvSpPr txBox="1"/>
          <p:nvPr/>
        </p:nvSpPr>
        <p:spPr>
          <a:xfrm>
            <a:off x="8610600" y="81578"/>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8" name="Rectangle 7"/>
          <p:cNvSpPr/>
          <p:nvPr/>
        </p:nvSpPr>
        <p:spPr>
          <a:xfrm>
            <a:off x="345440" y="6437570"/>
            <a:ext cx="8188960" cy="400110"/>
          </a:xfrm>
          <a:prstGeom prst="rect">
            <a:avLst/>
          </a:prstGeom>
          <a:solidFill>
            <a:srgbClr val="C0000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dirty="0" smtClean="0">
                <a:ln/>
                <a:solidFill>
                  <a:schemeClr val="accent3"/>
                </a:solidFill>
              </a:rPr>
              <a:t>Abib 26 Firstfruits placement definitely alters the Omer Count!</a:t>
            </a:r>
            <a:endParaRPr lang="en-US" sz="2800" b="1" cap="none" spc="0" dirty="0">
              <a:ln/>
              <a:solidFill>
                <a:schemeClr val="accent3"/>
              </a:solidFill>
              <a:effectLst/>
            </a:endParaRPr>
          </a:p>
        </p:txBody>
      </p:sp>
    </p:spTree>
    <p:extLst>
      <p:ext uri="{BB962C8B-B14F-4D97-AF65-F5344CB8AC3E}">
        <p14:creationId xmlns:p14="http://schemas.microsoft.com/office/powerpoint/2010/main" val="3779870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1750"/>
                                        <p:tgtEl>
                                          <p:spTgt spid="5">
                                            <p:txEl>
                                              <p:pRg st="4" end="4"/>
                                            </p:txEl>
                                          </p:spTgt>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left)">
                                      <p:cBhvr>
                                        <p:cTn id="16" dur="1750"/>
                                        <p:tgtEl>
                                          <p:spTgt spid="5">
                                            <p:txEl>
                                              <p:pRg st="5" end="5"/>
                                            </p:txEl>
                                          </p:spTgt>
                                        </p:tgtEl>
                                      </p:cBhvr>
                                    </p:animEffect>
                                  </p:childTnLst>
                                </p:cTn>
                              </p:par>
                            </p:childTnLst>
                          </p:cTn>
                        </p:par>
                        <p:par>
                          <p:cTn id="17" fill="hold">
                            <p:stCondLst>
                              <p:cond delay="3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75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23</a:t>
            </a:fld>
            <a:endParaRPr lang="en-US" dirty="0"/>
          </a:p>
        </p:txBody>
      </p:sp>
      <p:sp>
        <p:nvSpPr>
          <p:cNvPr id="5" name="Title 1"/>
          <p:cNvSpPr txBox="1">
            <a:spLocks/>
          </p:cNvSpPr>
          <p:nvPr/>
        </p:nvSpPr>
        <p:spPr>
          <a:xfrm>
            <a:off x="0" y="0"/>
            <a:ext cx="9184640" cy="68580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smtClean="0">
                <a:ln w="11430"/>
                <a:solidFill>
                  <a:srgbClr val="8C4C64"/>
                </a:solidFill>
              </a:rPr>
              <a:t>(</a:t>
            </a:r>
            <a:r>
              <a:rPr lang="en-US" sz="3200" spc="50" dirty="0">
                <a:ln w="11430"/>
                <a:solidFill>
                  <a:srgbClr val="8C4C64"/>
                </a:solidFill>
              </a:rPr>
              <a:t>a1)  </a:t>
            </a:r>
            <a:r>
              <a:rPr lang="en-US" sz="3200" spc="50" dirty="0" smtClean="0">
                <a:ln w="11430"/>
                <a:solidFill>
                  <a:srgbClr val="8C4C64"/>
                </a:solidFill>
              </a:rPr>
              <a:t>Yahusha’s </a:t>
            </a:r>
            <a:r>
              <a:rPr lang="en-US" sz="3200" spc="50" dirty="0">
                <a:ln w="11430"/>
                <a:solidFill>
                  <a:srgbClr val="8C4C64"/>
                </a:solidFill>
              </a:rPr>
              <a:t>Passion </a:t>
            </a:r>
            <a:r>
              <a:rPr lang="en-US" sz="3200" spc="50" dirty="0" smtClean="0">
                <a:ln w="11430"/>
                <a:solidFill>
                  <a:srgbClr val="8C4C64"/>
                </a:solidFill>
              </a:rPr>
              <a:t>for Passover &amp; Firstfruits</a:t>
            </a:r>
            <a:endParaRPr lang="en-US" sz="3200" spc="50" dirty="0">
              <a:ln w="11430"/>
              <a:solidFill>
                <a:srgbClr val="8C4C64"/>
              </a:solidFill>
            </a:endParaRPr>
          </a:p>
          <a:p>
            <a:pPr marL="571500" indent="-571500">
              <a:buFont typeface="Arial" pitchFamily="34" charset="0"/>
              <a:buChar char="•"/>
            </a:pPr>
            <a:r>
              <a:rPr lang="en-US" sz="2800" spc="50" dirty="0">
                <a:ln w="11430"/>
                <a:solidFill>
                  <a:srgbClr val="0070C0"/>
                </a:solidFill>
              </a:rPr>
              <a:t>“midst of the week” &amp; “3 days &amp; 3 nights</a:t>
            </a:r>
            <a:r>
              <a:rPr lang="en-US" sz="2800" spc="50" dirty="0" smtClean="0">
                <a:ln w="11430"/>
                <a:solidFill>
                  <a:srgbClr val="0070C0"/>
                </a:solidFill>
              </a:rPr>
              <a:t>”</a:t>
            </a:r>
          </a:p>
          <a:p>
            <a:pPr marL="571500" indent="-571500">
              <a:buFont typeface="Arial" pitchFamily="34" charset="0"/>
              <a:buChar char="•"/>
            </a:pPr>
            <a:endParaRPr lang="en-US" sz="2800" spc="50" dirty="0">
              <a:ln w="11430"/>
              <a:solidFill>
                <a:srgbClr val="0070C0"/>
              </a:solidFill>
            </a:endParaRPr>
          </a:p>
          <a:p>
            <a:pPr marL="571500" indent="-571500">
              <a:buFont typeface="Arial" pitchFamily="34" charset="0"/>
              <a:buChar char="•"/>
            </a:pPr>
            <a:endParaRPr lang="en-US" sz="2800" spc="50" dirty="0" smtClean="0">
              <a:ln w="11430"/>
              <a:solidFill>
                <a:srgbClr val="0070C0"/>
              </a:solidFill>
            </a:endParaRPr>
          </a:p>
          <a:p>
            <a:pPr marL="571500" indent="-571500">
              <a:buFont typeface="Arial" pitchFamily="34" charset="0"/>
              <a:buChar char="•"/>
            </a:pPr>
            <a:endParaRPr lang="en-US" sz="2800" spc="50" dirty="0">
              <a:ln w="11430"/>
              <a:solidFill>
                <a:srgbClr val="0070C0"/>
              </a:solidFill>
            </a:endParaRPr>
          </a:p>
          <a:p>
            <a:pPr marL="571500" indent="-571500">
              <a:buFont typeface="Arial" pitchFamily="34" charset="0"/>
              <a:buChar char="•"/>
            </a:pPr>
            <a:endParaRPr lang="en-US" sz="2800" spc="50" dirty="0" smtClean="0">
              <a:ln w="11430"/>
              <a:solidFill>
                <a:srgbClr val="0070C0"/>
              </a:solidFill>
            </a:endParaRPr>
          </a:p>
          <a:p>
            <a:pPr marL="571500" indent="-571500">
              <a:buFont typeface="Arial" pitchFamily="34" charset="0"/>
              <a:buChar char="•"/>
            </a:pPr>
            <a:endParaRPr lang="en-US" sz="2800" spc="50" dirty="0">
              <a:ln w="11430"/>
              <a:solidFill>
                <a:srgbClr val="0070C0"/>
              </a:solidFill>
            </a:endParaRPr>
          </a:p>
          <a:p>
            <a:r>
              <a:rPr lang="en-US" sz="3200" spc="50" dirty="0" smtClean="0">
                <a:ln w="11430"/>
                <a:solidFill>
                  <a:srgbClr val="FF0000"/>
                </a:solidFill>
              </a:rPr>
              <a:t>(</a:t>
            </a:r>
            <a:r>
              <a:rPr lang="en-US" sz="3200" spc="50" dirty="0">
                <a:ln w="11430"/>
                <a:solidFill>
                  <a:srgbClr val="FF0000"/>
                </a:solidFill>
              </a:rPr>
              <a:t>b)  Enoch’s </a:t>
            </a:r>
            <a:r>
              <a:rPr lang="en-US" sz="3200" spc="50" dirty="0" smtClean="0">
                <a:ln w="11430"/>
                <a:solidFill>
                  <a:srgbClr val="FF0000"/>
                </a:solidFill>
              </a:rPr>
              <a:t>Placement of Passover &amp; Firstfruits </a:t>
            </a:r>
            <a:endParaRPr lang="en-US" sz="3200" spc="50" dirty="0">
              <a:ln w="11430"/>
              <a:solidFill>
                <a:srgbClr val="FF0000"/>
              </a:solidFill>
            </a:endParaRPr>
          </a:p>
          <a:p>
            <a:pPr marL="571500" indent="-571500">
              <a:buFont typeface="Arial" pitchFamily="34" charset="0"/>
              <a:buChar char="•"/>
            </a:pPr>
            <a:endParaRPr lang="en-US" sz="2800" spc="50" dirty="0">
              <a:ln w="11430"/>
              <a:solidFill>
                <a:srgbClr val="0070C0"/>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3200" spc="50" dirty="0">
              <a:ln w="11430"/>
              <a:solidFill>
                <a:srgbClr val="8C4C64"/>
              </a:solidFill>
              <a:effectLst>
                <a:outerShdw blurRad="76200" dist="50800" dir="5400000" algn="tl" rotWithShape="0">
                  <a:srgbClr val="000000">
                    <a:alpha val="65000"/>
                  </a:srgbClr>
                </a:outerShdw>
              </a:effectLst>
            </a:endParaRPr>
          </a:p>
          <a:p>
            <a:endParaRPr lang="en-US" sz="3200" spc="50" dirty="0">
              <a:ln w="11430"/>
              <a:solidFill>
                <a:srgbClr val="8C4C64"/>
              </a:solidFill>
              <a:effectLst>
                <a:outerShdw blurRad="76200" dist="50800" dir="5400000" algn="tl" rotWithShape="0">
                  <a:srgbClr val="000000">
                    <a:alpha val="65000"/>
                  </a:srgbClr>
                </a:outerShdw>
              </a:effectLst>
            </a:endParaRPr>
          </a:p>
          <a:p>
            <a:endParaRPr lang="en-US" sz="3200" spc="50" dirty="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3200" spc="50" dirty="0" smtClean="0">
              <a:ln w="11430"/>
              <a:solidFill>
                <a:srgbClr val="FF0000"/>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2400" spc="50" dirty="0">
              <a:ln w="11430"/>
              <a:solidFill>
                <a:srgbClr val="FF0000"/>
              </a:solidFill>
              <a:effectLst>
                <a:outerShdw blurRad="76200" dist="50800" dir="5400000" algn="tl" rotWithShape="0">
                  <a:srgbClr val="000000">
                    <a:alpha val="65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726348082"/>
              </p:ext>
            </p:extLst>
          </p:nvPr>
        </p:nvGraphicFramePr>
        <p:xfrm>
          <a:off x="484696" y="3657600"/>
          <a:ext cx="8229599" cy="218948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EFF3F7"/>
                    </a:solidFill>
                  </a:tcPr>
                </a:tc>
              </a:tr>
              <a:tr h="330200">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b="1" dirty="0" smtClean="0"/>
                        <a:t>15  - 1</a:t>
                      </a:r>
                      <a:r>
                        <a:rPr lang="en-US" sz="1400" b="1" baseline="30000" dirty="0" smtClean="0"/>
                        <a:t>st</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16</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17</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2">
                        <a:lumMod val="60000"/>
                        <a:lumOff val="40000"/>
                      </a:schemeClr>
                    </a:solidFill>
                  </a:tcPr>
                </a:tc>
              </a:tr>
              <a:tr h="330200">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F9EDE9"/>
                    </a:solidFill>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dirty="0" smtClean="0"/>
                        <a:t>24</a:t>
                      </a:r>
                      <a:endParaRPr lang="en-US" sz="1400" dirty="0"/>
                    </a:p>
                  </a:txBody>
                  <a:tcPr>
                    <a:cell3D prstMaterial="dkEdge">
                      <a:bevel w="77470" h="12700" prst="softRound"/>
                      <a:lightRig rig="flood" dir="t"/>
                    </a:cell3D>
                    <a:solidFill>
                      <a:srgbClr val="F9EDE9"/>
                    </a:solidFill>
                  </a:tcPr>
                </a:tc>
                <a:tc>
                  <a:txBody>
                    <a:bodyPr/>
                    <a:lstStyle/>
                    <a:p>
                      <a:pPr algn="ctr"/>
                      <a:r>
                        <a:rPr lang="en-US" sz="1400" b="1" dirty="0" smtClean="0">
                          <a:solidFill>
                            <a:schemeClr val="tx1"/>
                          </a:solidFill>
                        </a:rPr>
                        <a:t>25</a:t>
                      </a:r>
                      <a:r>
                        <a:rPr lang="en-US" sz="1400" b="1" dirty="0" smtClean="0"/>
                        <a:t>   </a:t>
                      </a:r>
                      <a:r>
                        <a:rPr lang="en-US" sz="1400" b="1" dirty="0" smtClean="0">
                          <a:solidFill>
                            <a:schemeClr val="bg1"/>
                          </a:solidFill>
                        </a:rPr>
                        <a:t>H7676</a:t>
                      </a:r>
                      <a:endParaRPr lang="en-US" sz="1400" b="1" dirty="0">
                        <a:solidFill>
                          <a:schemeClr val="bg1"/>
                        </a:solidFill>
                      </a:endParaRPr>
                    </a:p>
                  </a:txBody>
                  <a:tcPr>
                    <a:cell3D prstMaterial="dkEdge">
                      <a:bevel w="77470" h="12700" prst="softRound"/>
                      <a:lightRig rig="flood" dir="t"/>
                    </a:cell3D>
                    <a:solidFill>
                      <a:srgbClr val="00B0F0"/>
                    </a:solidFill>
                  </a:tcPr>
                </a:tc>
              </a:tr>
              <a:tr h="330200">
                <a:tc>
                  <a:txBody>
                    <a:bodyPr/>
                    <a:lstStyle/>
                    <a:p>
                      <a:pPr algn="ctr"/>
                      <a:r>
                        <a:rPr lang="en-US" sz="2000" b="1" dirty="0" smtClean="0"/>
                        <a:t>26  FF</a:t>
                      </a:r>
                      <a:endParaRPr lang="en-US" sz="1400" b="1" dirty="0"/>
                    </a:p>
                  </a:txBody>
                  <a:tcPr>
                    <a:cell3D prstMaterial="dkEdge">
                      <a:bevel w="77470" h="12700" prst="softRound"/>
                      <a:lightRig rig="flood" dir="t"/>
                    </a:cell3D>
                    <a:solidFill>
                      <a:srgbClr val="00B050"/>
                    </a:solidFill>
                  </a:tcPr>
                </a:tc>
                <a:tc>
                  <a:txBody>
                    <a:bodyPr/>
                    <a:lstStyle/>
                    <a:p>
                      <a:pPr algn="ctr"/>
                      <a:r>
                        <a:rPr lang="en-US" sz="1400" dirty="0" smtClean="0"/>
                        <a:t>27</a:t>
                      </a:r>
                      <a:endParaRPr lang="en-US" sz="1400" dirty="0"/>
                    </a:p>
                  </a:txBody>
                  <a:tcPr>
                    <a:cell3D prstMaterial="dkEdge">
                      <a:bevel w="77470" h="12700" prst="softRound"/>
                      <a:lightRig rig="flood" dir="t"/>
                    </a:cell3D>
                  </a:tcPr>
                </a:tc>
                <a:tc>
                  <a:txBody>
                    <a:bodyPr/>
                    <a:lstStyle/>
                    <a:p>
                      <a:pPr algn="ctr"/>
                      <a:r>
                        <a:rPr lang="en-US" sz="1400" dirty="0" smtClean="0"/>
                        <a:t>28</a:t>
                      </a:r>
                      <a:endParaRPr lang="en-US" sz="1400" dirty="0"/>
                    </a:p>
                  </a:txBody>
                  <a:tcPr>
                    <a:cell3D prstMaterial="dkEdge">
                      <a:bevel w="77470" h="12700" prst="softRound"/>
                      <a:lightRig rig="flood" dir="t"/>
                    </a:cell3D>
                  </a:tcPr>
                </a:tc>
                <a:tc>
                  <a:txBody>
                    <a:bodyPr/>
                    <a:lstStyle/>
                    <a:p>
                      <a:pPr algn="ctr"/>
                      <a:r>
                        <a:rPr lang="en-US" sz="1400" b="0" dirty="0" smtClean="0"/>
                        <a:t>29</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30</a:t>
                      </a: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solidFill>
                      <a:srgbClr val="F2D8CF"/>
                    </a:solidFill>
                  </a:tcPr>
                </a:tc>
                <a:tc>
                  <a:txBody>
                    <a:bodyPr/>
                    <a:lstStyle/>
                    <a:p>
                      <a:pPr algn="ctr"/>
                      <a:endParaRPr lang="en-US" sz="1400" b="0" dirty="0"/>
                    </a:p>
                  </a:txBody>
                  <a:tcPr>
                    <a:cell3D prstMaterial="dkEdge">
                      <a:bevel w="77470" h="12700" prst="softRound"/>
                      <a:lightRig rig="flood" dir="t"/>
                    </a:cell3D>
                    <a:solidFill>
                      <a:srgbClr val="F2D8CF"/>
                    </a:solidFill>
                  </a:tcPr>
                </a:tc>
              </a:tr>
            </a:tbl>
          </a:graphicData>
        </a:graphic>
      </p:graphicFrame>
      <p:sp>
        <p:nvSpPr>
          <p:cNvPr id="7" name="Rectangle 6"/>
          <p:cNvSpPr/>
          <p:nvPr/>
        </p:nvSpPr>
        <p:spPr>
          <a:xfrm>
            <a:off x="442579" y="5943600"/>
            <a:ext cx="8299482" cy="830997"/>
          </a:xfrm>
          <a:prstGeom prst="rect">
            <a:avLst/>
          </a:prstGeom>
          <a:solidFill>
            <a:srgbClr val="C0000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a:ln/>
                <a:solidFill>
                  <a:schemeClr val="accent3"/>
                </a:solidFill>
              </a:rPr>
              <a:t>A</a:t>
            </a:r>
            <a:r>
              <a:rPr lang="en-US" sz="2400" b="1" cap="none" spc="0" dirty="0" smtClean="0">
                <a:ln/>
                <a:solidFill>
                  <a:schemeClr val="accent3"/>
                </a:solidFill>
                <a:effectLst/>
              </a:rPr>
              <a:t> 3</a:t>
            </a:r>
            <a:r>
              <a:rPr lang="en-US" sz="2400" b="1" cap="none" spc="0" baseline="30000" dirty="0" smtClean="0">
                <a:ln/>
                <a:solidFill>
                  <a:schemeClr val="accent3"/>
                </a:solidFill>
                <a:effectLst/>
              </a:rPr>
              <a:t>rd</a:t>
            </a:r>
            <a:r>
              <a:rPr lang="en-US" sz="2400" b="1" cap="none" spc="0" dirty="0" smtClean="0">
                <a:ln/>
                <a:solidFill>
                  <a:schemeClr val="accent3"/>
                </a:solidFill>
                <a:effectLst/>
              </a:rPr>
              <a:t> cycle Passover does NOT fulfill “midst of the week.”</a:t>
            </a:r>
          </a:p>
          <a:p>
            <a:pPr algn="ctr"/>
            <a:r>
              <a:rPr lang="en-US" sz="2400" b="1" cap="none" spc="0" dirty="0" smtClean="0">
                <a:ln/>
                <a:solidFill>
                  <a:schemeClr val="accent3"/>
                </a:solidFill>
                <a:effectLst/>
              </a:rPr>
              <a:t>Firstfruits on Abib 26 does NOT fulfill Yahusha’s Wavesheaf!</a:t>
            </a:r>
            <a:endParaRPr lang="en-US" sz="3200" b="1" cap="none" spc="0" dirty="0">
              <a:ln/>
              <a:solidFill>
                <a:schemeClr val="accent3"/>
              </a:solidFill>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496273225"/>
              </p:ext>
            </p:extLst>
          </p:nvPr>
        </p:nvGraphicFramePr>
        <p:xfrm>
          <a:off x="457201" y="1066800"/>
          <a:ext cx="8229599" cy="19593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c>
                  <a:txBody>
                    <a:bodyPr/>
                    <a:lstStyle/>
                    <a:p>
                      <a:pPr algn="ctr"/>
                      <a:endParaRPr lang="en-US" sz="1400" dirty="0"/>
                    </a:p>
                  </a:txBody>
                  <a:tcPr>
                    <a:lnL w="12700" cmpd="sng">
                      <a:noFill/>
                    </a:lnL>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lnB w="12700" cmpd="sng">
                      <a:noFill/>
                    </a:lnB>
                    <a:cell3D prstMaterial="dkEdge">
                      <a:bevel w="77470" h="12700" prst="softRound"/>
                      <a:lightRig rig="flood" dir="t"/>
                    </a:cell3D>
                  </a:tcPr>
                </a:tc>
              </a:tr>
              <a:tr h="372380">
                <a:tc>
                  <a:txBody>
                    <a:bodyPr/>
                    <a:lstStyle/>
                    <a:p>
                      <a:pPr algn="ctr"/>
                      <a:r>
                        <a:rPr lang="en-US" sz="1400" dirty="0" smtClean="0"/>
                        <a:t>4</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7</a:t>
                      </a:r>
                    </a:p>
                  </a:txBody>
                  <a:tcPr>
                    <a:cell3D prstMaterial="dkEdge">
                      <a:bevel w="77470" h="12700" prst="softRound"/>
                      <a:lightRig rig="flood" dir="t"/>
                    </a:cell3D>
                    <a:solidFill>
                      <a:srgbClr val="EFF3F7"/>
                    </a:solidFill>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lnR w="12700" cmpd="sng">
                      <a:noFill/>
                    </a:lnR>
                    <a:cell3D prstMaterial="dkEdge">
                      <a:bevel w="77470" h="12700" prst="softRound"/>
                      <a:lightRig rig="flood" dir="t"/>
                    </a:cell3D>
                  </a:tcPr>
                </a:tc>
                <a:tc>
                  <a:txBody>
                    <a:bodyPr/>
                    <a:lstStyle/>
                    <a:p>
                      <a:pPr algn="ctr"/>
                      <a:r>
                        <a:rPr lang="en-US" sz="1400" dirty="0" smtClean="0"/>
                        <a:t>10</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r>
              <a:tr h="372380">
                <a:tc>
                  <a:txBody>
                    <a:bodyPr/>
                    <a:lstStyle/>
                    <a:p>
                      <a:pPr algn="ctr"/>
                      <a:r>
                        <a:rPr lang="en-US" sz="1400" dirty="0" smtClean="0"/>
                        <a:t>11</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14</a:t>
                      </a:r>
                      <a:r>
                        <a:rPr lang="en-US" sz="2000" b="1" dirty="0" smtClean="0"/>
                        <a:t>  </a:t>
                      </a:r>
                      <a:r>
                        <a:rPr lang="en-US" sz="2000" b="1" dirty="0" smtClean="0">
                          <a:solidFill>
                            <a:schemeClr val="bg1"/>
                          </a:solidFill>
                        </a:rPr>
                        <a:t>P/O</a:t>
                      </a:r>
                      <a:endParaRPr lang="en-US" sz="1400" b="1" dirty="0" smtClean="0">
                        <a:solidFill>
                          <a:schemeClr val="bg1"/>
                        </a:solidFill>
                      </a:endParaRPr>
                    </a:p>
                  </a:txBody>
                  <a:tcPr>
                    <a:cell3D prstMaterial="dkEdge">
                      <a:bevel w="77470" h="12700" prst="softRound"/>
                      <a:lightRig rig="flood" dir="t"/>
                    </a:cell3D>
                    <a:gradFill flip="none" rotWithShape="1">
                      <a:gsLst>
                        <a:gs pos="0">
                          <a:srgbClr val="FF0000"/>
                        </a:gs>
                        <a:gs pos="70000">
                          <a:srgbClr val="C00000"/>
                        </a:gs>
                        <a:gs pos="75000">
                          <a:schemeClr val="accent6">
                            <a:lumMod val="50000"/>
                          </a:schemeClr>
                        </a:gs>
                      </a:gsLst>
                      <a:lin ang="0" scaled="1"/>
                      <a:tileRect/>
                    </a:gradFill>
                  </a:tcPr>
                </a:tc>
                <a:tc>
                  <a:txBody>
                    <a:bodyPr/>
                    <a:lstStyle/>
                    <a:p>
                      <a:pPr algn="ctr"/>
                      <a:r>
                        <a:rPr lang="en-US" sz="1400" b="1" dirty="0" smtClean="0">
                          <a:solidFill>
                            <a:schemeClr val="bg1"/>
                          </a:solidFill>
                        </a:rPr>
                        <a:t>15</a:t>
                      </a:r>
                      <a:r>
                        <a:rPr lang="en-US" sz="1400" dirty="0" smtClean="0">
                          <a:solidFill>
                            <a:schemeClr val="bg1"/>
                          </a:solidFill>
                        </a:rPr>
                        <a:t> </a:t>
                      </a:r>
                      <a:r>
                        <a:rPr lang="en-US" sz="1400" b="1" dirty="0" smtClean="0">
                          <a:solidFill>
                            <a:schemeClr val="bg1"/>
                          </a:solidFill>
                        </a:rPr>
                        <a:t>– 1</a:t>
                      </a:r>
                      <a:r>
                        <a:rPr lang="en-US" sz="1400" b="1" baseline="30000" dirty="0" smtClean="0">
                          <a:solidFill>
                            <a:schemeClr val="bg1"/>
                          </a:solidFill>
                        </a:rPr>
                        <a:t>st</a:t>
                      </a:r>
                      <a:r>
                        <a:rPr lang="en-US" sz="1400" b="1" dirty="0" smtClean="0">
                          <a:solidFill>
                            <a:schemeClr val="bg1"/>
                          </a:solidFill>
                        </a:rPr>
                        <a:t> ULB</a:t>
                      </a:r>
                      <a:endParaRPr lang="en-US" sz="1400" dirty="0">
                        <a:solidFill>
                          <a:schemeClr val="bg1"/>
                        </a:solidFill>
                      </a:endParaRPr>
                    </a:p>
                  </a:txBody>
                  <a:tcPr>
                    <a:cell3D prstMaterial="dkEdge">
                      <a:bevel w="77470" h="12700" prst="softRound"/>
                      <a:lightRig rig="flood" dir="t"/>
                    </a:cell3D>
                    <a:solidFill>
                      <a:schemeClr val="accent6">
                        <a:lumMod val="50000"/>
                      </a:schemeClr>
                    </a:solidFill>
                  </a:tcPr>
                </a:tc>
                <a:tc>
                  <a:txBody>
                    <a:bodyPr/>
                    <a:lstStyle/>
                    <a:p>
                      <a:pPr algn="ctr"/>
                      <a:r>
                        <a:rPr lang="en-US" sz="1400" b="1" dirty="0" smtClean="0">
                          <a:solidFill>
                            <a:schemeClr val="bg1"/>
                          </a:solidFill>
                        </a:rPr>
                        <a:t>16</a:t>
                      </a:r>
                      <a:endParaRPr lang="en-US" sz="1400" b="1" dirty="0">
                        <a:solidFill>
                          <a:schemeClr val="bg1"/>
                        </a:solidFill>
                      </a:endParaRPr>
                    </a:p>
                  </a:txBody>
                  <a:tcPr>
                    <a:lnR w="12700" cmpd="sng">
                      <a:noFill/>
                    </a:lnR>
                    <a:cell3D prstMaterial="dkEdge">
                      <a:bevel w="77470" h="12700" prst="softRound"/>
                      <a:lightRig rig="flood" dir="t"/>
                    </a:cell3D>
                    <a:solidFill>
                      <a:schemeClr val="accent6">
                        <a:lumMod val="50000"/>
                      </a:schemeClr>
                    </a:solidFill>
                  </a:tcPr>
                </a:tc>
                <a:tc>
                  <a:txBody>
                    <a:bodyPr/>
                    <a:lstStyle/>
                    <a:p>
                      <a:pPr algn="ctr"/>
                      <a:r>
                        <a:rPr lang="en-US" sz="1400" b="1" dirty="0" smtClean="0">
                          <a:solidFill>
                            <a:schemeClr val="bg1"/>
                          </a:solidFill>
                        </a:rPr>
                        <a:t>17</a:t>
                      </a:r>
                      <a:r>
                        <a:rPr lang="en-US" sz="1400" b="1" dirty="0" smtClean="0"/>
                        <a:t>  </a:t>
                      </a:r>
                      <a:r>
                        <a:rPr lang="en-US" sz="1800" b="1" dirty="0" smtClean="0">
                          <a:solidFill>
                            <a:schemeClr val="bg1"/>
                          </a:solidFill>
                        </a:rPr>
                        <a:t>H767</a:t>
                      </a:r>
                      <a:r>
                        <a:rPr lang="en-US" sz="1800" b="1" dirty="0" smtClean="0">
                          <a:solidFill>
                            <a:srgbClr val="00CCFF"/>
                          </a:solidFill>
                        </a:rPr>
                        <a:t>6</a:t>
                      </a:r>
                      <a:endParaRPr lang="en-US" sz="1400" b="1" dirty="0">
                        <a:solidFill>
                          <a:srgbClr val="00CC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0">
                          <a:schemeClr val="accent6">
                            <a:lumMod val="50000"/>
                          </a:schemeClr>
                        </a:gs>
                        <a:gs pos="70000">
                          <a:schemeClr val="accent6">
                            <a:lumMod val="50000"/>
                          </a:schemeClr>
                        </a:gs>
                        <a:gs pos="75000">
                          <a:schemeClr val="accent2">
                            <a:lumMod val="60000"/>
                            <a:lumOff val="40000"/>
                          </a:schemeClr>
                        </a:gs>
                      </a:gsLst>
                      <a:lin ang="0" scaled="1"/>
                    </a:gradFill>
                  </a:tcPr>
                </a:tc>
              </a:tr>
              <a:tr h="372380">
                <a:tc>
                  <a:txBody>
                    <a:bodyPr/>
                    <a:lstStyle/>
                    <a:p>
                      <a:pPr algn="ctr"/>
                      <a:r>
                        <a:rPr lang="en-US" sz="2000" b="1" dirty="0" smtClean="0"/>
                        <a:t>18  FF</a:t>
                      </a:r>
                      <a:endParaRPr lang="en-US" sz="1400" b="1" dirty="0"/>
                    </a:p>
                  </a:txBody>
                  <a:tcPr>
                    <a:lnT w="12700" cmpd="sng">
                      <a:noFill/>
                    </a:lnT>
                    <a:cell3D prstMaterial="dkEdge">
                      <a:bevel w="77470" h="12700" prst="softRound"/>
                      <a:lightRig rig="flood" dir="t"/>
                    </a:cell3D>
                    <a:solidFill>
                      <a:srgbClr val="00B050"/>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21 - 2</a:t>
                      </a:r>
                      <a:r>
                        <a:rPr lang="en-US" sz="1400" b="1" baseline="30000" dirty="0" smtClean="0"/>
                        <a:t>nd</a:t>
                      </a:r>
                      <a:r>
                        <a:rPr lang="en-US" sz="1400" b="1" dirty="0" smtClean="0"/>
                        <a:t> ULB</a:t>
                      </a: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b="0" dirty="0" smtClean="0"/>
                        <a:t>24</a:t>
                      </a:r>
                      <a:endParaRPr lang="en-US" sz="1400" b="0" dirty="0"/>
                    </a:p>
                  </a:txBody>
                  <a:tcPr>
                    <a:lnT w="12700" cmpd="sng">
                      <a:noFill/>
                    </a:lnT>
                    <a:cell3D prstMaterial="dkEdge">
                      <a:bevel w="77470" h="12700" prst="softRound"/>
                      <a:lightRig rig="flood" dir="t"/>
                    </a:cell3D>
                    <a:solidFill>
                      <a:srgbClr val="EFF3F7"/>
                    </a:solidFill>
                  </a:tcPr>
                </a:tc>
              </a:tr>
            </a:tbl>
          </a:graphicData>
        </a:graphic>
      </p:graphicFrame>
      <p:sp>
        <p:nvSpPr>
          <p:cNvPr id="9" name="TextBox 29"/>
          <p:cNvSpPr txBox="1"/>
          <p:nvPr/>
        </p:nvSpPr>
        <p:spPr>
          <a:xfrm>
            <a:off x="152400" y="4038600"/>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10"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00" y="5644868"/>
            <a:ext cx="1255200" cy="10607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0" y="5797268"/>
            <a:ext cx="1255200" cy="10607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6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750"/>
                                        <p:tgtEl>
                                          <p:spTgt spid="5">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750"/>
                                        <p:tgtEl>
                                          <p:spTgt spid="5">
                                            <p:txEl>
                                              <p:pRg st="1" end="1"/>
                                            </p:txEl>
                                          </p:spTgt>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wipe(left)">
                                      <p:cBhvr>
                                        <p:cTn id="15" dur="1750"/>
                                        <p:tgtEl>
                                          <p:spTgt spid="5">
                                            <p:txEl>
                                              <p:pRg st="7" end="7"/>
                                            </p:txEl>
                                          </p:spTgt>
                                        </p:tgtEl>
                                      </p:cBhvr>
                                    </p:animEffect>
                                  </p:childTnLst>
                                </p:cTn>
                              </p:par>
                            </p:childTnLst>
                          </p:cTn>
                        </p:par>
                        <p:par>
                          <p:cTn id="16" fill="hold">
                            <p:stCondLst>
                              <p:cond delay="525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750"/>
                                        <p:tgtEl>
                                          <p:spTgt spid="9"/>
                                        </p:tgtEl>
                                      </p:cBhvr>
                                    </p:animEffect>
                                  </p:childTnLst>
                                </p:cTn>
                              </p:par>
                              <p:par>
                                <p:cTn id="25" presetID="2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7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24</a:t>
            </a:fld>
            <a:endParaRPr lang="en-US"/>
          </a:p>
        </p:txBody>
      </p:sp>
      <p:sp>
        <p:nvSpPr>
          <p:cNvPr id="5" name="Title 1"/>
          <p:cNvSpPr txBox="1">
            <a:spLocks/>
          </p:cNvSpPr>
          <p:nvPr/>
        </p:nvSpPr>
        <p:spPr>
          <a:xfrm>
            <a:off x="304800" y="152400"/>
            <a:ext cx="8569960" cy="64770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spc="50" dirty="0" smtClean="0">
                <a:ln w="11430"/>
                <a:solidFill>
                  <a:srgbClr val="8C4C64"/>
                </a:solidFill>
              </a:rPr>
              <a:t>#2  The Truth About … </a:t>
            </a:r>
            <a:br>
              <a:rPr lang="en-US" sz="4000" spc="50" dirty="0" smtClean="0">
                <a:ln w="11430"/>
                <a:solidFill>
                  <a:srgbClr val="8C4C64"/>
                </a:solidFill>
              </a:rPr>
            </a:br>
            <a:endParaRPr lang="en-US" sz="1800" spc="50" dirty="0" smtClean="0">
              <a:ln w="11430"/>
              <a:solidFill>
                <a:srgbClr val="8C4C64"/>
              </a:solidFill>
            </a:endParaRPr>
          </a:p>
          <a:p>
            <a:pPr marL="571500" indent="-571500">
              <a:buSzPct val="100000"/>
              <a:buFont typeface="Wingdings" pitchFamily="2" charset="2"/>
              <a:buChar char="v"/>
            </a:pPr>
            <a:r>
              <a:rPr lang="en-US" sz="3400" spc="50" dirty="0" smtClean="0">
                <a:ln w="11430"/>
                <a:solidFill>
                  <a:srgbClr val="8C4C64"/>
                </a:solidFill>
              </a:rPr>
              <a:t>Lag </a:t>
            </a:r>
            <a:r>
              <a:rPr lang="en-US" sz="3400" spc="50" dirty="0" err="1" smtClean="0">
                <a:ln w="11430"/>
                <a:solidFill>
                  <a:srgbClr val="8C4C64"/>
                </a:solidFill>
              </a:rPr>
              <a:t>Ba’Omer</a:t>
            </a:r>
            <a:r>
              <a:rPr lang="en-US" sz="3400" spc="50" dirty="0" smtClean="0">
                <a:ln w="11430"/>
                <a:solidFill>
                  <a:srgbClr val="8C4C64"/>
                </a:solidFill>
              </a:rPr>
              <a:t> marries </a:t>
            </a:r>
            <a:r>
              <a:rPr lang="en-US" sz="3400" spc="50" dirty="0" smtClean="0">
                <a:ln w="11430"/>
                <a:solidFill>
                  <a:srgbClr val="00B050"/>
                </a:solidFill>
              </a:rPr>
              <a:t>Firstfruits</a:t>
            </a:r>
            <a:r>
              <a:rPr lang="en-US" sz="3400" spc="50" dirty="0" smtClean="0">
                <a:ln w="11430"/>
                <a:solidFill>
                  <a:srgbClr val="8C4C64"/>
                </a:solidFill>
              </a:rPr>
              <a:t> to </a:t>
            </a:r>
            <a:br>
              <a:rPr lang="en-US" sz="3400" spc="50" dirty="0" smtClean="0">
                <a:ln w="11430"/>
                <a:solidFill>
                  <a:srgbClr val="8C4C64"/>
                </a:solidFill>
              </a:rPr>
            </a:br>
            <a:r>
              <a:rPr lang="en-US" sz="3400" spc="50" dirty="0" smtClean="0">
                <a:ln w="11430"/>
                <a:solidFill>
                  <a:srgbClr val="8C4C64"/>
                </a:solidFill>
              </a:rPr>
              <a:t>Abib 16</a:t>
            </a:r>
            <a:r>
              <a:rPr lang="en-US" sz="3400" spc="50" baseline="30000" dirty="0" smtClean="0">
                <a:ln w="11430"/>
                <a:solidFill>
                  <a:srgbClr val="8C4C64"/>
                </a:solidFill>
              </a:rPr>
              <a:t>th</a:t>
            </a:r>
            <a:r>
              <a:rPr lang="en-US" sz="3400" spc="50" dirty="0" smtClean="0">
                <a:ln w="11430"/>
                <a:solidFill>
                  <a:srgbClr val="8C4C64"/>
                </a:solidFill>
              </a:rPr>
              <a:t> every year, locking it to the </a:t>
            </a:r>
            <a:br>
              <a:rPr lang="en-US" sz="3400" spc="50" dirty="0" smtClean="0">
                <a:ln w="11430"/>
                <a:solidFill>
                  <a:srgbClr val="8C4C64"/>
                </a:solidFill>
              </a:rPr>
            </a:br>
            <a:r>
              <a:rPr lang="en-US" sz="3400" spc="50" dirty="0" smtClean="0">
                <a:ln w="11430"/>
                <a:solidFill>
                  <a:srgbClr val="FF0000"/>
                </a:solidFill>
              </a:rPr>
              <a:t>33</a:t>
            </a:r>
            <a:r>
              <a:rPr lang="en-US" sz="3400" spc="50" baseline="30000" dirty="0" smtClean="0">
                <a:ln w="11430"/>
                <a:solidFill>
                  <a:srgbClr val="FF0000"/>
                </a:solidFill>
              </a:rPr>
              <a:t>rd</a:t>
            </a:r>
            <a:r>
              <a:rPr lang="en-US" sz="3400" spc="50" dirty="0" smtClean="0">
                <a:ln w="11430"/>
                <a:solidFill>
                  <a:srgbClr val="FF0000"/>
                </a:solidFill>
              </a:rPr>
              <a:t> day of the Omer count </a:t>
            </a:r>
            <a:br>
              <a:rPr lang="en-US" sz="3400" spc="50" dirty="0" smtClean="0">
                <a:ln w="11430"/>
                <a:solidFill>
                  <a:srgbClr val="FF0000"/>
                </a:solidFill>
              </a:rPr>
            </a:br>
            <a:r>
              <a:rPr lang="en-US" sz="2800" spc="50" dirty="0" smtClean="0">
                <a:ln w="11430"/>
                <a:solidFill>
                  <a:srgbClr val="FF0000"/>
                </a:solidFill>
              </a:rPr>
              <a:t>[a counterfeit].</a:t>
            </a:r>
          </a:p>
          <a:p>
            <a:endParaRPr lang="en-US" sz="1800" spc="50" dirty="0">
              <a:ln w="11430"/>
              <a:solidFill>
                <a:srgbClr val="FF0000"/>
              </a:solidFill>
            </a:endParaRPr>
          </a:p>
          <a:p>
            <a:pPr marL="457200" indent="-457200" algn="l">
              <a:buSzPct val="100000"/>
              <a:buFont typeface="Wingdings" pitchFamily="2" charset="2"/>
              <a:buChar char="v"/>
            </a:pPr>
            <a:r>
              <a:rPr lang="en-US" sz="3200" spc="50" dirty="0" smtClean="0">
                <a:ln w="11430"/>
                <a:solidFill>
                  <a:srgbClr val="FF0000"/>
                </a:solidFill>
              </a:rPr>
              <a:t>   </a:t>
            </a:r>
            <a:r>
              <a:rPr lang="en-US" sz="3200" spc="50" dirty="0" smtClean="0">
                <a:ln w="11430"/>
                <a:solidFill>
                  <a:schemeClr val="accent3">
                    <a:lumMod val="50000"/>
                  </a:schemeClr>
                </a:solidFill>
              </a:rPr>
              <a:t>1</a:t>
            </a:r>
            <a:r>
              <a:rPr lang="en-US" sz="3200" spc="50" baseline="30000" dirty="0" smtClean="0">
                <a:ln w="11430"/>
                <a:solidFill>
                  <a:schemeClr val="accent3">
                    <a:lumMod val="50000"/>
                  </a:schemeClr>
                </a:solidFill>
              </a:rPr>
              <a:t>st</a:t>
            </a:r>
            <a:r>
              <a:rPr lang="en-US" sz="3200" spc="50" dirty="0" smtClean="0">
                <a:ln w="11430"/>
                <a:solidFill>
                  <a:schemeClr val="accent3">
                    <a:lumMod val="50000"/>
                  </a:schemeClr>
                </a:solidFill>
              </a:rPr>
              <a:t> we’ll review the 2015 Christian Feast </a:t>
            </a:r>
            <a:br>
              <a:rPr lang="en-US" sz="3200" spc="50" dirty="0" smtClean="0">
                <a:ln w="11430"/>
                <a:solidFill>
                  <a:schemeClr val="accent3">
                    <a:lumMod val="50000"/>
                  </a:schemeClr>
                </a:solidFill>
              </a:rPr>
            </a:br>
            <a:r>
              <a:rPr lang="en-US" sz="3200" spc="50" dirty="0" smtClean="0">
                <a:ln w="11430"/>
                <a:solidFill>
                  <a:schemeClr val="accent3">
                    <a:lumMod val="50000"/>
                  </a:schemeClr>
                </a:solidFill>
              </a:rPr>
              <a:t>      calendar with Firstfruits on Abib 16. </a:t>
            </a:r>
            <a:r>
              <a:rPr lang="en-US" sz="3200" spc="50" dirty="0" smtClean="0">
                <a:ln w="11430"/>
                <a:solidFill>
                  <a:srgbClr val="FF0000"/>
                </a:solidFill>
              </a:rPr>
              <a:t/>
            </a:r>
            <a:br>
              <a:rPr lang="en-US" sz="3200" spc="50" dirty="0" smtClean="0">
                <a:ln w="11430"/>
                <a:solidFill>
                  <a:srgbClr val="FF0000"/>
                </a:solidFill>
              </a:rPr>
            </a:br>
            <a:endParaRPr lang="en-US" sz="6000" spc="50" dirty="0" smtClean="0">
              <a:ln w="11430"/>
              <a:solidFill>
                <a:srgbClr val="FF0000"/>
              </a:solidFill>
            </a:endParaRPr>
          </a:p>
          <a:p>
            <a:pPr marL="457200" indent="-457200">
              <a:buSzPct val="100000"/>
              <a:buFont typeface="Wingdings" pitchFamily="2" charset="2"/>
              <a:buChar char="v"/>
            </a:pPr>
            <a:r>
              <a:rPr lang="en-US" sz="3200" spc="50" dirty="0" smtClean="0">
                <a:ln w="11430"/>
                <a:solidFill>
                  <a:srgbClr val="FF0000"/>
                </a:solidFill>
              </a:rPr>
              <a:t>  2</a:t>
            </a:r>
            <a:r>
              <a:rPr lang="en-US" sz="3200" spc="50" baseline="30000" dirty="0" smtClean="0">
                <a:ln w="11430"/>
                <a:solidFill>
                  <a:srgbClr val="FF0000"/>
                </a:solidFill>
              </a:rPr>
              <a:t>nd</a:t>
            </a:r>
            <a:r>
              <a:rPr lang="en-US" sz="3200" spc="50" dirty="0" smtClean="0">
                <a:ln w="11430"/>
                <a:solidFill>
                  <a:srgbClr val="FF0000"/>
                </a:solidFill>
              </a:rPr>
              <a:t> we’ll compare the Omer 33 count </a:t>
            </a:r>
            <a:br>
              <a:rPr lang="en-US" sz="3200" spc="50" dirty="0" smtClean="0">
                <a:ln w="11430"/>
                <a:solidFill>
                  <a:srgbClr val="FF0000"/>
                </a:solidFill>
              </a:rPr>
            </a:br>
            <a:r>
              <a:rPr lang="en-US" sz="3200" spc="50" dirty="0" smtClean="0">
                <a:ln w="11430"/>
                <a:solidFill>
                  <a:srgbClr val="FF0000"/>
                </a:solidFill>
              </a:rPr>
              <a:t>and the Omer 40 count </a:t>
            </a:r>
            <a:br>
              <a:rPr lang="en-US" sz="3200" spc="50" dirty="0" smtClean="0">
                <a:ln w="11430"/>
                <a:solidFill>
                  <a:srgbClr val="FF0000"/>
                </a:solidFill>
              </a:rPr>
            </a:br>
            <a:r>
              <a:rPr lang="en-US" sz="3200" spc="50" dirty="0" smtClean="0">
                <a:ln w="11430"/>
                <a:solidFill>
                  <a:srgbClr val="FF0000"/>
                </a:solidFill>
              </a:rPr>
              <a:t>to several other calendars.</a:t>
            </a:r>
            <a:endParaRPr lang="en-US" sz="2400" spc="50" dirty="0">
              <a:ln w="11430"/>
              <a:solidFill>
                <a:srgbClr val="8C4C64"/>
              </a:solidFill>
            </a:endParaRPr>
          </a:p>
        </p:txBody>
      </p:sp>
      <p:sp>
        <p:nvSpPr>
          <p:cNvPr id="4" name="TextBox 29"/>
          <p:cNvSpPr txBox="1"/>
          <p:nvPr/>
        </p:nvSpPr>
        <p:spPr>
          <a:xfrm>
            <a:off x="3962400" y="4495800"/>
            <a:ext cx="1280412" cy="715089"/>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b="1" spc="150" dirty="0" smtClean="0">
                <a:ln w="11430"/>
                <a:solidFill>
                  <a:srgbClr val="F8F8F8"/>
                </a:solidFill>
                <a:effectLst>
                  <a:outerShdw blurRad="25400" algn="tl" rotWithShape="0">
                    <a:srgbClr val="000000">
                      <a:alpha val="43000"/>
                    </a:srgbClr>
                  </a:outerShdw>
                </a:effectLst>
                <a:latin typeface="Cooper Black" pitchFamily="18" charset="0"/>
              </a:rPr>
            </a:br>
            <a:r>
              <a:rPr lang="en-US"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6" name="TextBox 29"/>
          <p:cNvSpPr txBox="1"/>
          <p:nvPr/>
        </p:nvSpPr>
        <p:spPr>
          <a:xfrm>
            <a:off x="8437826" y="2309009"/>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7" name="Picture 3" descr="C:\Users\Rae\Desktop\what is lag b omer eng 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152400"/>
            <a:ext cx="2590800" cy="719699"/>
          </a:xfrm>
          <a:prstGeom prst="rect">
            <a:avLst/>
          </a:prstGeom>
          <a:noFill/>
          <a:ln w="38100">
            <a:solidFill>
              <a:schemeClr val="tx1"/>
            </a:solidFill>
          </a:ln>
          <a:effectLst>
            <a:glow rad="228600">
              <a:schemeClr val="accent4">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8" name="Picture 3" descr="C:\Users\Rae\Desktop\omer 33 notep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095500"/>
            <a:ext cx="139795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998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75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750"/>
                                        <p:tgtEl>
                                          <p:spTgt spid="4"/>
                                        </p:tgtEl>
                                      </p:cBhvr>
                                    </p:animEffect>
                                  </p:childTnLst>
                                </p:cTn>
                              </p:par>
                            </p:childTnLst>
                          </p:cTn>
                        </p:par>
                        <p:par>
                          <p:cTn id="18" fill="hold">
                            <p:stCondLst>
                              <p:cond delay="1750"/>
                            </p:stCondLst>
                            <p:childTnLst>
                              <p:par>
                                <p:cTn id="19" presetID="16" presetClass="entr" presetSubtype="21" fill="hold" nodeType="after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457" y="1066800"/>
            <a:ext cx="4191000" cy="3416320"/>
          </a:xfrm>
          <a:prstGeom prst="rect">
            <a:avLst/>
          </a:prstGeom>
          <a:noFill/>
        </p:spPr>
        <p:txBody>
          <a:bodyPr wrap="square" rtlCol="0">
            <a:spAutoFit/>
            <a:scene3d>
              <a:camera prst="orthographicFront"/>
              <a:lightRig rig="threePt" dir="t"/>
            </a:scene3d>
            <a:sp3d extrusionH="57150">
              <a:bevelT w="38100" h="38100"/>
            </a:sp3d>
          </a:bodyPr>
          <a:lstStyle/>
          <a:p>
            <a:pPr algn="ctr"/>
            <a:r>
              <a:rPr lang="en-CA"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Question #1 was</a:t>
            </a:r>
            <a:r>
              <a:rPr lang="en-CA"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CA"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en-CA"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r>
              <a:rPr lang="en-C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CA"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en-CA"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r>
              <a:rPr lang="en-CA" sz="2800" b="1" dirty="0">
                <a:solidFill>
                  <a:srgbClr val="8C4C64"/>
                </a:solidFill>
              </a:rPr>
              <a:t>W</a:t>
            </a:r>
            <a:r>
              <a:rPr lang="en-CA" sz="2800" b="1" dirty="0" smtClean="0">
                <a:solidFill>
                  <a:srgbClr val="8C4C64"/>
                </a:solidFill>
              </a:rPr>
              <a:t>ill </a:t>
            </a:r>
            <a:r>
              <a:rPr lang="en-CA" sz="2800" b="1" dirty="0">
                <a:solidFill>
                  <a:srgbClr val="8C4C64"/>
                </a:solidFill>
              </a:rPr>
              <a:t>the following Christian Feast Calendar </a:t>
            </a:r>
            <a:r>
              <a:rPr lang="en-CA" sz="2800" b="1" dirty="0" smtClean="0">
                <a:solidFill>
                  <a:srgbClr val="8C4C64"/>
                </a:solidFill>
              </a:rPr>
              <a:t>be the same as the </a:t>
            </a:r>
            <a:r>
              <a:rPr lang="en-CA" sz="2800" b="1" dirty="0">
                <a:solidFill>
                  <a:srgbClr val="8C4C64"/>
                </a:solidFill>
              </a:rPr>
              <a:t>traditional Jewish calendar for </a:t>
            </a:r>
            <a:r>
              <a:rPr lang="en-CA" sz="2800" b="1" dirty="0" smtClean="0">
                <a:solidFill>
                  <a:srgbClr val="8C4C64"/>
                </a:solidFill>
              </a:rPr>
              <a:t>the 2015</a:t>
            </a:r>
            <a:br>
              <a:rPr lang="en-CA" sz="2800" b="1" dirty="0" smtClean="0">
                <a:solidFill>
                  <a:srgbClr val="8C4C64"/>
                </a:solidFill>
              </a:rPr>
            </a:br>
            <a:r>
              <a:rPr lang="en-CA" sz="2800" b="1" dirty="0" smtClean="0">
                <a:solidFill>
                  <a:srgbClr val="8C4C64"/>
                </a:solidFill>
              </a:rPr>
              <a:t> Omer count?  </a:t>
            </a:r>
            <a:endParaRPr lang="en-US" sz="2800" b="1" dirty="0">
              <a:solidFill>
                <a:srgbClr val="8C4C64"/>
              </a:solidFill>
            </a:endParaRPr>
          </a:p>
        </p:txBody>
      </p:sp>
      <p:sp>
        <p:nvSpPr>
          <p:cNvPr id="6" name="Title 1"/>
          <p:cNvSpPr txBox="1">
            <a:spLocks/>
          </p:cNvSpPr>
          <p:nvPr/>
        </p:nvSpPr>
        <p:spPr>
          <a:xfrm>
            <a:off x="-20320" y="0"/>
            <a:ext cx="9260840" cy="860079"/>
          </a:xfrm>
          <a:prstGeom prst="rect">
            <a:avLst/>
          </a:prstGeom>
          <a:effectLst>
            <a:glow rad="228600">
              <a:schemeClr val="accent3">
                <a:satMod val="175000"/>
                <a:alpha val="40000"/>
              </a:schemeClr>
            </a:glo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smtClean="0">
                <a:ln w="11430"/>
                <a:solidFill>
                  <a:srgbClr val="00B050"/>
                </a:solidFill>
                <a:effectLst>
                  <a:outerShdw blurRad="76200" dist="50800" dir="5400000" algn="tl" rotWithShape="0">
                    <a:srgbClr val="000000">
                      <a:alpha val="65000"/>
                    </a:srgbClr>
                  </a:outerShdw>
                </a:effectLst>
              </a:rPr>
              <a:t>A Christian Calendar for Firstfruits </a:t>
            </a:r>
          </a:p>
        </p:txBody>
      </p:sp>
      <p:pic>
        <p:nvPicPr>
          <p:cNvPr id="12292" name="Picture 4" descr="C:\Users\Rae\Desktop\slide 72 april on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322" y="914400"/>
            <a:ext cx="4668838" cy="3943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320" y="4800600"/>
            <a:ext cx="9240520" cy="1077218"/>
          </a:xfrm>
          <a:prstGeom prst="rect">
            <a:avLst/>
          </a:prstGeom>
          <a:solidFill>
            <a:srgbClr val="006C31"/>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Day One of the Omer Count begins at sunset on Sunday Apr 5</a:t>
            </a:r>
            <a:r>
              <a:rPr lang="en-US" sz="3200" b="1" cap="none" spc="0" baseline="30000" dirty="0" smtClean="0">
                <a:ln/>
                <a:solidFill>
                  <a:schemeClr val="accent3"/>
                </a:solidFill>
                <a:effectLst/>
              </a:rPr>
              <a:t>th</a:t>
            </a:r>
            <a:r>
              <a:rPr lang="en-US" sz="3200" b="1" dirty="0" smtClean="0">
                <a:ln/>
                <a:solidFill>
                  <a:schemeClr val="accent3"/>
                </a:solidFill>
              </a:rPr>
              <a:t>.  Firstfruits is Monday Apr 6</a:t>
            </a:r>
            <a:r>
              <a:rPr lang="en-US" sz="3200" b="1" baseline="30000" dirty="0" smtClean="0">
                <a:ln/>
                <a:solidFill>
                  <a:schemeClr val="accent3"/>
                </a:solidFill>
              </a:rPr>
              <a:t>th</a:t>
            </a:r>
            <a:r>
              <a:rPr lang="en-US" sz="3200" b="1" dirty="0" smtClean="0">
                <a:ln/>
                <a:solidFill>
                  <a:schemeClr val="accent3"/>
                </a:solidFill>
              </a:rPr>
              <a:t>. </a:t>
            </a:r>
            <a:endParaRPr lang="en-US" sz="3200" b="1" cap="none" spc="0" dirty="0">
              <a:ln/>
              <a:solidFill>
                <a:schemeClr val="accent3"/>
              </a:solidFill>
              <a:effectLst/>
            </a:endParaRPr>
          </a:p>
        </p:txBody>
      </p:sp>
      <p:sp>
        <p:nvSpPr>
          <p:cNvPr id="2" name="Slide Number Placeholder 1"/>
          <p:cNvSpPr>
            <a:spLocks noGrp="1"/>
          </p:cNvSpPr>
          <p:nvPr>
            <p:ph type="sldNum" sz="quarter" idx="12"/>
          </p:nvPr>
        </p:nvSpPr>
        <p:spPr>
          <a:xfrm>
            <a:off x="8406628" y="6492875"/>
            <a:ext cx="685800" cy="365125"/>
          </a:xfrm>
        </p:spPr>
        <p:txBody>
          <a:bodyPr/>
          <a:lstStyle/>
          <a:p>
            <a:fld id="{5C014052-953B-4273-8F47-BF25327D5B24}" type="slidenum">
              <a:rPr lang="en-US" smtClean="0"/>
              <a:t>25</a:t>
            </a:fld>
            <a:endParaRPr lang="en-US" dirty="0"/>
          </a:p>
        </p:txBody>
      </p:sp>
      <p:sp>
        <p:nvSpPr>
          <p:cNvPr id="11" name="TextBox 10"/>
          <p:cNvSpPr txBox="1"/>
          <p:nvPr/>
        </p:nvSpPr>
        <p:spPr>
          <a:xfrm>
            <a:off x="208280" y="5934968"/>
            <a:ext cx="863092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CA"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Question </a:t>
            </a:r>
            <a:r>
              <a:rPr lang="en-CA"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a:t>
            </a:r>
            <a:r>
              <a:rPr lang="en-CA"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was:</a:t>
            </a:r>
            <a:r>
              <a:rPr lang="en-CA" sz="2400" dirty="0" smtClean="0"/>
              <a:t>  Will </a:t>
            </a:r>
            <a:r>
              <a:rPr lang="en-CA" sz="2400" b="1" dirty="0">
                <a:solidFill>
                  <a:srgbClr val="FF0000"/>
                </a:solidFill>
              </a:rPr>
              <a:t>Day 33 of the Omer Count </a:t>
            </a:r>
            <a:r>
              <a:rPr lang="en-CA" sz="2400" dirty="0"/>
              <a:t>land on </a:t>
            </a:r>
            <a:r>
              <a:rPr lang="en-CA" sz="2400" dirty="0" smtClean="0"/>
              <a:t>Thursday </a:t>
            </a:r>
            <a:r>
              <a:rPr lang="en-CA" sz="2400" b="1" dirty="0" smtClean="0">
                <a:solidFill>
                  <a:srgbClr val="FF0000"/>
                </a:solidFill>
              </a:rPr>
              <a:t>May </a:t>
            </a:r>
            <a:r>
              <a:rPr lang="en-CA" sz="2400" b="1" dirty="0">
                <a:solidFill>
                  <a:srgbClr val="FF0000"/>
                </a:solidFill>
              </a:rPr>
              <a:t>7, 2015 </a:t>
            </a:r>
            <a:r>
              <a:rPr lang="en-CA" sz="2400" dirty="0" smtClean="0"/>
              <a:t>exactly </a:t>
            </a:r>
            <a:r>
              <a:rPr lang="en-CA" sz="2400" b="1" dirty="0">
                <a:solidFill>
                  <a:srgbClr val="FF0000"/>
                </a:solidFill>
              </a:rPr>
              <a:t>like </a:t>
            </a:r>
            <a:r>
              <a:rPr lang="en-CA" sz="2400" b="1" dirty="0" smtClean="0">
                <a:solidFill>
                  <a:srgbClr val="FF0000"/>
                </a:solidFill>
              </a:rPr>
              <a:t>the </a:t>
            </a:r>
            <a:r>
              <a:rPr lang="en-CA" sz="2400" b="1" dirty="0">
                <a:solidFill>
                  <a:srgbClr val="FF0000"/>
                </a:solidFill>
              </a:rPr>
              <a:t>Jewish calendar? </a:t>
            </a:r>
            <a:endParaRPr lang="en-US" sz="2400" dirty="0"/>
          </a:p>
        </p:txBody>
      </p:sp>
      <p:sp>
        <p:nvSpPr>
          <p:cNvPr id="4" name="Rectangle 3"/>
          <p:cNvSpPr/>
          <p:nvPr/>
        </p:nvSpPr>
        <p:spPr>
          <a:xfrm>
            <a:off x="4485322" y="2819400"/>
            <a:ext cx="620078" cy="381000"/>
          </a:xfrm>
          <a:prstGeom prst="rect">
            <a:avLst/>
          </a:prstGeom>
          <a:noFill/>
          <a:ln w="5715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0" y="2819400"/>
            <a:ext cx="685800" cy="1766233"/>
          </a:xfrm>
          <a:prstGeom prst="rect">
            <a:avLst/>
          </a:prstGeom>
          <a:solidFill>
            <a:schemeClr val="accent5">
              <a:lumMod val="40000"/>
              <a:lumOff val="60000"/>
            </a:schemeClr>
          </a:solidFill>
          <a:ln w="5715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809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1250"/>
                                        <p:tgtEl>
                                          <p:spTgt spid="10">
                                            <p:txEl>
                                              <p:pRg st="0" end="0"/>
                                            </p:txEl>
                                          </p:spTgt>
                                        </p:tgtEl>
                                      </p:cBhvr>
                                    </p:animEffect>
                                  </p:childTnLst>
                                </p:cTn>
                              </p:par>
                            </p:childTnLst>
                          </p:cTn>
                        </p:par>
                        <p:par>
                          <p:cTn id="8" fill="hold">
                            <p:stCondLst>
                              <p:cond delay="1250"/>
                            </p:stCondLst>
                            <p:childTnLst>
                              <p:par>
                                <p:cTn id="9" presetID="26"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4000"/>
                            </p:stCondLst>
                            <p:childTnLst>
                              <p:par>
                                <p:cTn id="26" presetID="8" presetClass="emph" presetSubtype="0" fill="hold" grpId="1" nodeType="afterEffect">
                                  <p:stCondLst>
                                    <p:cond delay="0"/>
                                  </p:stCondLst>
                                  <p:childTnLst>
                                    <p:animRot by="21600000">
                                      <p:cBhvr>
                                        <p:cTn id="27" dur="2000" fill="hold"/>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8000"/>
                                        <p:tgtEl>
                                          <p:spTgt spid="5"/>
                                        </p:tgtEl>
                                      </p:cBhvr>
                                    </p:animEffect>
                                    <p:set>
                                      <p:cBhvr>
                                        <p:cTn id="32" dur="1" fill="hold">
                                          <p:stCondLst>
                                            <p:cond delay="7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4" grpId="1"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4648200" cy="6863417"/>
          </a:xfrm>
          <a:prstGeom prst="rect">
            <a:avLst/>
          </a:prstGeom>
          <a:noFill/>
        </p:spPr>
        <p:txBody>
          <a:bodyPr wrap="square" rtlCol="0">
            <a:spAutoFit/>
            <a:scene3d>
              <a:camera prst="orthographicFront"/>
              <a:lightRig rig="threePt" dir="t"/>
            </a:scene3d>
            <a:sp3d extrusionH="57150">
              <a:bevelT w="38100" h="38100"/>
            </a:sp3d>
          </a:bodyPr>
          <a:lstStyle/>
          <a:p>
            <a:r>
              <a:rPr lang="en-CA"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Answer: </a:t>
            </a:r>
            <a:endParaRPr lang="en-CA"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r>
              <a:rPr lang="en-CA"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t>
            </a:r>
            <a:endParaRPr lang="en-CA" sz="36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r>
              <a:rPr lang="en-CA"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r>
            <a:br>
              <a:rPr lang="en-CA"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br>
            <a:endParaRPr lang="en-CA"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endParaRPr lang="en-CA"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endParaRPr lang="en-CA"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endParaRPr lang="en-CA"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endParaRPr lang="en-CA"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endParaRPr lang="en-CA" dirty="0" smtClean="0"/>
          </a:p>
          <a:p>
            <a:endParaRPr lang="en-CA" dirty="0" smtClean="0"/>
          </a:p>
          <a:p>
            <a:endParaRPr lang="en-CA" dirty="0"/>
          </a:p>
          <a:p>
            <a:r>
              <a:rPr lang="en-CA" b="1" dirty="0" smtClean="0">
                <a:solidFill>
                  <a:srgbClr val="FC6204"/>
                </a:solidFill>
              </a:rPr>
              <a:t>Christian </a:t>
            </a:r>
            <a:r>
              <a:rPr lang="en-CA" b="1" dirty="0">
                <a:solidFill>
                  <a:srgbClr val="FC6204"/>
                </a:solidFill>
              </a:rPr>
              <a:t>Feast </a:t>
            </a:r>
            <a:r>
              <a:rPr lang="en-CA" b="1" dirty="0" smtClean="0">
                <a:solidFill>
                  <a:srgbClr val="FC6204"/>
                </a:solidFill>
              </a:rPr>
              <a:t>Keepers </a:t>
            </a:r>
            <a:r>
              <a:rPr lang="en-CA" b="1" dirty="0">
                <a:solidFill>
                  <a:srgbClr val="FC6204"/>
                </a:solidFill>
              </a:rPr>
              <a:t>that follow this Jewish calendar </a:t>
            </a:r>
            <a:r>
              <a:rPr lang="en-CA" b="1" dirty="0" smtClean="0">
                <a:solidFill>
                  <a:srgbClr val="FC6204"/>
                </a:solidFill>
              </a:rPr>
              <a:t>likely do not know the </a:t>
            </a:r>
            <a:br>
              <a:rPr lang="en-CA" b="1" dirty="0" smtClean="0">
                <a:solidFill>
                  <a:srgbClr val="FC6204"/>
                </a:solidFill>
              </a:rPr>
            </a:br>
            <a:r>
              <a:rPr lang="en-CA" b="1" dirty="0" smtClean="0">
                <a:solidFill>
                  <a:srgbClr val="FC6204"/>
                </a:solidFill>
              </a:rPr>
              <a:t>33</a:t>
            </a:r>
            <a:r>
              <a:rPr lang="en-CA" b="1" baseline="30000" dirty="0" smtClean="0">
                <a:solidFill>
                  <a:srgbClr val="FC6204"/>
                </a:solidFill>
              </a:rPr>
              <a:t>rd</a:t>
            </a:r>
            <a:r>
              <a:rPr lang="en-CA" b="1" dirty="0" smtClean="0">
                <a:solidFill>
                  <a:srgbClr val="FC6204"/>
                </a:solidFill>
              </a:rPr>
              <a:t> day of the Omer count pays respect to the death of the great </a:t>
            </a:r>
            <a:r>
              <a:rPr lang="en-CA" b="1" dirty="0">
                <a:solidFill>
                  <a:srgbClr val="FC6204"/>
                </a:solidFill>
              </a:rPr>
              <a:t>mystic </a:t>
            </a:r>
            <a:r>
              <a:rPr lang="en-CA" b="1" dirty="0" smtClean="0">
                <a:solidFill>
                  <a:srgbClr val="FC6204"/>
                </a:solidFill>
              </a:rPr>
              <a:t>sage </a:t>
            </a:r>
            <a:r>
              <a:rPr lang="en-CA" b="1" dirty="0" err="1" smtClean="0">
                <a:solidFill>
                  <a:srgbClr val="FC6204"/>
                </a:solidFill>
              </a:rPr>
              <a:t>Rashbi</a:t>
            </a:r>
            <a:r>
              <a:rPr lang="en-CA" b="1" dirty="0" smtClean="0">
                <a:solidFill>
                  <a:srgbClr val="FC6204"/>
                </a:solidFill>
              </a:rPr>
              <a:t>, who authored the most famous book of the Kabbalah ushering in Jewish mysticism.  </a:t>
            </a:r>
            <a:endParaRPr lang="en-CA" sz="1400" dirty="0" smtClean="0"/>
          </a:p>
          <a:p>
            <a:r>
              <a:rPr lang="en-CA" sz="1400" dirty="0" smtClean="0"/>
              <a:t> </a:t>
            </a:r>
            <a:br>
              <a:rPr lang="en-CA" sz="1400" dirty="0" smtClean="0"/>
            </a:br>
            <a:r>
              <a:rPr lang="en-CA" b="1" spc="50" dirty="0" smtClean="0">
                <a:ln w="13500">
                  <a:solidFill>
                    <a:schemeClr val="accent1">
                      <a:shade val="2500"/>
                      <a:alpha val="6500"/>
                    </a:schemeClr>
                  </a:solidFill>
                  <a:prstDash val="solid"/>
                </a:ln>
                <a:solidFill>
                  <a:srgbClr val="00B050">
                    <a:alpha val="95000"/>
                  </a:srgbClr>
                </a:solidFill>
                <a:effectLst>
                  <a:innerShdw blurRad="50900" dist="38500" dir="13500000">
                    <a:srgbClr val="000000">
                      <a:alpha val="60000"/>
                    </a:srgbClr>
                  </a:innerShdw>
                </a:effectLst>
              </a:rPr>
              <a:t>The Torah commands of Moses are very clear on the placement of Firstfruits “when Israel entered the land.”  Joshua fulfilled those commands perfectly.  </a:t>
            </a:r>
            <a:endParaRPr lang="en-US" b="1" spc="50" dirty="0">
              <a:ln w="13500">
                <a:solidFill>
                  <a:schemeClr val="accent1">
                    <a:shade val="2500"/>
                    <a:alpha val="6500"/>
                  </a:schemeClr>
                </a:solidFill>
                <a:prstDash val="solid"/>
              </a:ln>
              <a:solidFill>
                <a:srgbClr val="00B050">
                  <a:alpha val="95000"/>
                </a:srgbClr>
              </a:solidFill>
              <a:effectLst>
                <a:innerShdw blurRad="50900" dist="38500" dir="13500000">
                  <a:srgbClr val="000000">
                    <a:alpha val="60000"/>
                  </a:srgbClr>
                </a:innerShdw>
              </a:effectLst>
            </a:endParaRPr>
          </a:p>
        </p:txBody>
      </p:sp>
      <p:sp>
        <p:nvSpPr>
          <p:cNvPr id="6" name="Title 1"/>
          <p:cNvSpPr txBox="1">
            <a:spLocks/>
          </p:cNvSpPr>
          <p:nvPr/>
        </p:nvSpPr>
        <p:spPr>
          <a:xfrm>
            <a:off x="155510" y="412232"/>
            <a:ext cx="4211320" cy="3321568"/>
          </a:xfrm>
          <a:prstGeom prst="rect">
            <a:avLst/>
          </a:prstGeom>
          <a:effectLst>
            <a:glow rad="228600">
              <a:schemeClr val="accent3">
                <a:satMod val="175000"/>
                <a:alpha val="40000"/>
              </a:schemeClr>
            </a:glow>
          </a:effectLst>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smtClean="0">
                <a:ln w="11430"/>
                <a:solidFill>
                  <a:srgbClr val="00B050"/>
                </a:solidFill>
              </a:rPr>
              <a:t>This Christian Feast</a:t>
            </a:r>
          </a:p>
          <a:p>
            <a:r>
              <a:rPr lang="en-US" sz="3200" spc="50" dirty="0" smtClean="0">
                <a:ln w="11430"/>
                <a:solidFill>
                  <a:srgbClr val="00B050"/>
                </a:solidFill>
              </a:rPr>
              <a:t>Calendar does favor the Jewish</a:t>
            </a:r>
            <a:r>
              <a:rPr lang="en-US" sz="3200" spc="50" dirty="0" smtClean="0">
                <a:ln w="11430"/>
                <a:solidFill>
                  <a:srgbClr val="00B050"/>
                </a:solidFill>
                <a:effectLst>
                  <a:outerShdw blurRad="76200" dist="50800" dir="5400000" algn="tl" rotWithShape="0">
                    <a:srgbClr val="000000">
                      <a:alpha val="65000"/>
                    </a:srgbClr>
                  </a:outerShdw>
                </a:effectLst>
              </a:rPr>
              <a:t> </a:t>
            </a:r>
            <a:br>
              <a:rPr lang="en-US" sz="3200" spc="50" dirty="0" smtClean="0">
                <a:ln w="11430"/>
                <a:solidFill>
                  <a:srgbClr val="00B050"/>
                </a:solidFill>
                <a:effectLst>
                  <a:outerShdw blurRad="76200" dist="50800" dir="5400000" algn="tl" rotWithShape="0">
                    <a:srgbClr val="000000">
                      <a:alpha val="65000"/>
                    </a:srgbClr>
                  </a:outerShdw>
                </a:effectLst>
              </a:rPr>
            </a:br>
            <a: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Lag </a:t>
            </a:r>
            <a:r>
              <a:rPr lang="en-US" sz="32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Ba’Omer</a:t>
            </a:r>
            <a: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b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800" spc="50" dirty="0" smtClean="0">
                <a:ln w="11430"/>
                <a:solidFill>
                  <a:srgbClr val="00B050"/>
                </a:solidFill>
              </a:rPr>
              <a:t>which begins at </a:t>
            </a:r>
            <a:br>
              <a:rPr lang="en-US" sz="2800" spc="50" dirty="0" smtClean="0">
                <a:ln w="11430"/>
                <a:solidFill>
                  <a:srgbClr val="00B050"/>
                </a:solidFill>
              </a:rPr>
            </a:br>
            <a:r>
              <a:rPr lang="en-US" sz="2800" spc="50" dirty="0" smtClean="0">
                <a:ln w="11430"/>
                <a:solidFill>
                  <a:srgbClr val="FF0000"/>
                </a:solidFill>
              </a:rPr>
              <a:t>sunset</a:t>
            </a:r>
            <a:r>
              <a:rPr lang="en-US" sz="2800" spc="50" dirty="0" smtClean="0">
                <a:ln w="11430"/>
                <a:solidFill>
                  <a:srgbClr val="00B050"/>
                </a:solidFill>
              </a:rPr>
              <a:t> on </a:t>
            </a:r>
            <a:r>
              <a:rPr lang="en-US" sz="2800" spc="50" dirty="0" smtClean="0">
                <a:ln w="11430"/>
                <a:solidFill>
                  <a:srgbClr val="FF0000"/>
                </a:solidFill>
              </a:rPr>
              <a:t>May</a:t>
            </a:r>
            <a:r>
              <a:rPr lang="en-US" sz="2800" spc="50" dirty="0" smtClean="0">
                <a:ln w="11430"/>
                <a:solidFill>
                  <a:srgbClr val="00B050"/>
                </a:solidFill>
              </a:rPr>
              <a:t> 6</a:t>
            </a:r>
            <a:r>
              <a:rPr lang="en-US" sz="2800" spc="50" baseline="30000" dirty="0" smtClean="0">
                <a:ln w="11430"/>
                <a:solidFill>
                  <a:srgbClr val="00B050"/>
                </a:solidFill>
              </a:rPr>
              <a:t>th</a:t>
            </a:r>
            <a:r>
              <a:rPr lang="en-US" sz="2800" spc="50" dirty="0" smtClean="0">
                <a:ln w="11430"/>
                <a:solidFill>
                  <a:srgbClr val="00B050"/>
                </a:solidFill>
              </a:rPr>
              <a:t>!</a:t>
            </a:r>
          </a:p>
          <a:p>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May 7</a:t>
            </a:r>
            <a:r>
              <a:rPr lang="en-US" sz="2800"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is the 33</a:t>
            </a:r>
            <a:r>
              <a:rPr lang="en-US" sz="2800"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rd</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day.</a:t>
            </a:r>
          </a:p>
        </p:txBody>
      </p:sp>
      <p:pic>
        <p:nvPicPr>
          <p:cNvPr id="12291" name="Picture 3" descr="C:\Users\Rae\Desktop\slide 72 betv cal 201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050" y="5189"/>
            <a:ext cx="4667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04224" y="6400800"/>
            <a:ext cx="685800" cy="365125"/>
          </a:xfrm>
        </p:spPr>
        <p:txBody>
          <a:bodyPr/>
          <a:lstStyle/>
          <a:p>
            <a:fld id="{5C014052-953B-4273-8F47-BF25327D5B24}" type="slidenum">
              <a:rPr lang="en-US" smtClean="0"/>
              <a:t>26</a:t>
            </a:fld>
            <a:endParaRPr lang="en-US" dirty="0"/>
          </a:p>
        </p:txBody>
      </p:sp>
      <p:sp>
        <p:nvSpPr>
          <p:cNvPr id="7" name="Rectangle 6"/>
          <p:cNvSpPr/>
          <p:nvPr/>
        </p:nvSpPr>
        <p:spPr>
          <a:xfrm>
            <a:off x="8392160" y="4572000"/>
            <a:ext cx="685800" cy="762000"/>
          </a:xfrm>
          <a:prstGeom prst="rect">
            <a:avLst/>
          </a:prstGeom>
          <a:solidFill>
            <a:schemeClr val="accent5">
              <a:lumMod val="40000"/>
              <a:lumOff val="60000"/>
            </a:schemeClr>
          </a:solidFill>
          <a:ln w="5715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Rae\Desktop\Misc on Desktop\Pictures to file\Flowers in and out of snow\snow flowers 5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5000"/>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3" descr="C:\Users\Rae\Desktop\snow flowers 3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3942" y="5648951"/>
            <a:ext cx="1467941" cy="124051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34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8000"/>
                                        <p:tgtEl>
                                          <p:spTgt spid="7"/>
                                        </p:tgtEl>
                                      </p:cBhvr>
                                    </p:animEffect>
                                    <p:set>
                                      <p:cBhvr>
                                        <p:cTn id="7" dur="1" fill="hold">
                                          <p:stCondLst>
                                            <p:cond delay="7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1000"/>
                                        <p:tgtEl>
                                          <p:spTgt spid="4">
                                            <p:txEl>
                                              <p:pRg st="10" end="10"/>
                                            </p:txEl>
                                          </p:spTgt>
                                        </p:tgtEl>
                                      </p:cBhvr>
                                    </p:animEffect>
                                    <p:anim calcmode="lin" valueType="num">
                                      <p:cBhvr>
                                        <p:cTn id="2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1000"/>
                                        <p:tgtEl>
                                          <p:spTgt spid="4">
                                            <p:txEl>
                                              <p:pRg st="11" end="11"/>
                                            </p:txEl>
                                          </p:spTgt>
                                        </p:tgtEl>
                                      </p:cBhvr>
                                    </p:animEffect>
                                    <p:anim calcmode="lin" valueType="num">
                                      <p:cBhvr>
                                        <p:cTn id="2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27</a:t>
            </a:fld>
            <a:endParaRPr lang="en-US"/>
          </a:p>
        </p:txBody>
      </p:sp>
      <p:sp>
        <p:nvSpPr>
          <p:cNvPr id="5" name="Title 1"/>
          <p:cNvSpPr txBox="1">
            <a:spLocks/>
          </p:cNvSpPr>
          <p:nvPr/>
        </p:nvSpPr>
        <p:spPr>
          <a:xfrm>
            <a:off x="304800" y="0"/>
            <a:ext cx="8569960" cy="68580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300" dirty="0" smtClean="0">
                <a:ln w="11430"/>
                <a:solidFill>
                  <a:srgbClr val="8C4C64"/>
                </a:solidFill>
                <a:latin typeface="Matura MT Script Capitals" pitchFamily="66" charset="0"/>
              </a:rPr>
              <a:t>Remember</a:t>
            </a:r>
            <a:r>
              <a:rPr lang="en-US" sz="4400" spc="50" dirty="0" smtClean="0">
                <a:ln w="11430"/>
                <a:solidFill>
                  <a:srgbClr val="8C4C64"/>
                </a:solidFill>
                <a:latin typeface="Matura MT Script Capitals" pitchFamily="66" charset="0"/>
              </a:rPr>
              <a:t>:  </a:t>
            </a:r>
            <a:r>
              <a:rPr lang="en-US" sz="3600" spc="50" dirty="0" smtClean="0">
                <a:ln w="11430"/>
                <a:solidFill>
                  <a:srgbClr val="FF0000"/>
                </a:solidFill>
              </a:rPr>
              <a:t>Zif </a:t>
            </a:r>
            <a:r>
              <a:rPr lang="en-US" sz="3600" spc="50" dirty="0">
                <a:ln w="11430"/>
                <a:solidFill>
                  <a:srgbClr val="FF0000"/>
                </a:solidFill>
              </a:rPr>
              <a:t>18 </a:t>
            </a:r>
            <a:r>
              <a:rPr lang="en-US" sz="3600" spc="50" dirty="0" smtClean="0">
                <a:ln w="11430"/>
                <a:solidFill>
                  <a:srgbClr val="FF0000"/>
                </a:solidFill>
              </a:rPr>
              <a:t>is the 33</a:t>
            </a:r>
            <a:r>
              <a:rPr lang="en-US" sz="3600" spc="50" baseline="30000" dirty="0" smtClean="0">
                <a:ln w="11430"/>
                <a:solidFill>
                  <a:srgbClr val="FF0000"/>
                </a:solidFill>
              </a:rPr>
              <a:t>rd</a:t>
            </a:r>
            <a:r>
              <a:rPr lang="en-US" sz="3600" spc="50" dirty="0" smtClean="0">
                <a:ln w="11430"/>
                <a:solidFill>
                  <a:srgbClr val="FF0000"/>
                </a:solidFill>
              </a:rPr>
              <a:t> day </a:t>
            </a:r>
            <a:br>
              <a:rPr lang="en-US" sz="3600" spc="50" dirty="0" smtClean="0">
                <a:ln w="11430"/>
                <a:solidFill>
                  <a:srgbClr val="FF0000"/>
                </a:solidFill>
              </a:rPr>
            </a:br>
            <a:r>
              <a:rPr lang="en-US" sz="3600" spc="50" dirty="0" smtClean="0">
                <a:ln w="11430"/>
                <a:solidFill>
                  <a:srgbClr val="FF0000"/>
                </a:solidFill>
              </a:rPr>
              <a:t>of the Omer count which is </a:t>
            </a:r>
            <a:br>
              <a:rPr lang="en-US" sz="3600" spc="50" dirty="0" smtClean="0">
                <a:ln w="11430"/>
                <a:solidFill>
                  <a:srgbClr val="FF0000"/>
                </a:solidFill>
              </a:rPr>
            </a:br>
            <a:r>
              <a:rPr lang="en-US" sz="3600" spc="50" dirty="0" smtClean="0">
                <a:ln w="11430"/>
                <a:solidFill>
                  <a:srgbClr val="FF0000"/>
                </a:solidFill>
              </a:rPr>
              <a:t>always counted from Abib 16.</a:t>
            </a:r>
          </a:p>
          <a:p>
            <a:pPr algn="l">
              <a:spcAft>
                <a:spcPts val="1200"/>
              </a:spcAft>
            </a:pPr>
            <a:r>
              <a:rPr lang="en-US" sz="3200" spc="50" dirty="0" smtClean="0">
                <a:ln w="11430"/>
                <a:solidFill>
                  <a:srgbClr val="8C4C64"/>
                </a:solidFill>
              </a:rPr>
              <a:t>Next we’ll compare the Torah timing of </a:t>
            </a:r>
            <a:r>
              <a:rPr lang="en-US" sz="3200" spc="50" dirty="0" smtClean="0">
                <a:ln w="11430"/>
                <a:solidFill>
                  <a:srgbClr val="00B050"/>
                </a:solidFill>
              </a:rPr>
              <a:t>Firstfruits </a:t>
            </a:r>
            <a:r>
              <a:rPr lang="en-US" sz="3200" spc="50" dirty="0" smtClean="0">
                <a:ln w="11430"/>
                <a:solidFill>
                  <a:srgbClr val="8C4C64"/>
                </a:solidFill>
              </a:rPr>
              <a:t>in comparison to </a:t>
            </a:r>
            <a:r>
              <a:rPr lang="en-US" sz="3200" spc="50" dirty="0">
                <a:ln w="11430"/>
                <a:solidFill>
                  <a:srgbClr val="FF0000"/>
                </a:solidFill>
              </a:rPr>
              <a:t>Lag </a:t>
            </a:r>
            <a:r>
              <a:rPr lang="en-US" sz="3200" spc="50" dirty="0" err="1">
                <a:ln w="11430"/>
                <a:solidFill>
                  <a:srgbClr val="FF0000"/>
                </a:solidFill>
              </a:rPr>
              <a:t>Ba’Omer</a:t>
            </a:r>
            <a:r>
              <a:rPr lang="en-US" sz="3200" spc="50" dirty="0" smtClean="0">
                <a:ln w="11430"/>
                <a:solidFill>
                  <a:srgbClr val="FF0000"/>
                </a:solidFill>
              </a:rPr>
              <a:t> </a:t>
            </a:r>
            <a:br>
              <a:rPr lang="en-US" sz="3200" spc="50" dirty="0" smtClean="0">
                <a:ln w="11430"/>
                <a:solidFill>
                  <a:srgbClr val="FF0000"/>
                </a:solidFill>
              </a:rPr>
            </a:br>
            <a:r>
              <a:rPr lang="en-US" sz="3200" spc="50" dirty="0" smtClean="0">
                <a:ln w="11430"/>
                <a:solidFill>
                  <a:srgbClr val="8C4C64"/>
                </a:solidFill>
              </a:rPr>
              <a:t>on the following calendars:</a:t>
            </a:r>
          </a:p>
          <a:p>
            <a:pPr marL="742950" indent="-742950" algn="l">
              <a:spcAft>
                <a:spcPts val="600"/>
              </a:spcAft>
              <a:buSzPct val="100000"/>
              <a:buAutoNum type="arabicPeriod"/>
            </a:pPr>
            <a:r>
              <a:rPr lang="en-US" sz="3200" spc="50" dirty="0" err="1" smtClean="0">
                <a:ln w="11430"/>
                <a:solidFill>
                  <a:srgbClr val="FF0000"/>
                </a:solidFill>
              </a:rPr>
              <a:t>Luni</a:t>
            </a:r>
            <a:r>
              <a:rPr lang="en-US" sz="3200" spc="50" dirty="0" smtClean="0">
                <a:ln w="11430"/>
                <a:solidFill>
                  <a:srgbClr val="FF0000"/>
                </a:solidFill>
              </a:rPr>
              <a:t>-Solar  </a:t>
            </a:r>
            <a:r>
              <a:rPr lang="en-US" sz="2400" spc="50" dirty="0" smtClean="0">
                <a:ln w="11430"/>
                <a:solidFill>
                  <a:srgbClr val="0000FF"/>
                </a:solidFill>
              </a:rPr>
              <a:t>(Fri)    </a:t>
            </a:r>
            <a:r>
              <a:rPr lang="en-US" sz="3200" spc="50" dirty="0" smtClean="0">
                <a:ln w="11430"/>
                <a:solidFill>
                  <a:srgbClr val="FF0000"/>
                </a:solidFill>
              </a:rPr>
              <a:t>Passover </a:t>
            </a:r>
          </a:p>
          <a:p>
            <a:pPr marL="742950" indent="-742950" algn="l">
              <a:spcAft>
                <a:spcPts val="600"/>
              </a:spcAft>
              <a:buSzPct val="100000"/>
              <a:buFont typeface="Georgia" pitchFamily="18" charset="0"/>
              <a:buAutoNum type="arabicPeriod"/>
            </a:pPr>
            <a:r>
              <a:rPr lang="en-US" sz="3200" spc="50" dirty="0" err="1">
                <a:ln w="11430"/>
                <a:solidFill>
                  <a:srgbClr val="FF0000"/>
                </a:solidFill>
              </a:rPr>
              <a:t>Luni</a:t>
            </a:r>
            <a:r>
              <a:rPr lang="en-US" sz="3200" spc="50" dirty="0">
                <a:ln w="11430"/>
                <a:solidFill>
                  <a:srgbClr val="FF0000"/>
                </a:solidFill>
              </a:rPr>
              <a:t>-Solar </a:t>
            </a:r>
            <a:r>
              <a:rPr lang="en-US" sz="3200" spc="50" dirty="0" smtClean="0">
                <a:ln w="11430"/>
                <a:solidFill>
                  <a:srgbClr val="FF0000"/>
                </a:solidFill>
              </a:rPr>
              <a:t> </a:t>
            </a:r>
            <a:r>
              <a:rPr lang="en-US" sz="2400" spc="50" dirty="0" smtClean="0">
                <a:ln w="11430"/>
                <a:solidFill>
                  <a:srgbClr val="0000FF"/>
                </a:solidFill>
              </a:rPr>
              <a:t>(Wed) </a:t>
            </a:r>
            <a:r>
              <a:rPr lang="en-US" sz="3200" spc="50" dirty="0">
                <a:ln w="11430"/>
                <a:solidFill>
                  <a:srgbClr val="FF0000"/>
                </a:solidFill>
              </a:rPr>
              <a:t>Passover </a:t>
            </a:r>
          </a:p>
          <a:p>
            <a:pPr marL="742950" indent="-742950" algn="l">
              <a:spcAft>
                <a:spcPts val="600"/>
              </a:spcAft>
              <a:buSzPct val="100000"/>
              <a:buFont typeface="Georgia" pitchFamily="18" charset="0"/>
              <a:buAutoNum type="arabicPeriod"/>
            </a:pPr>
            <a:r>
              <a:rPr lang="en-US" sz="3200" spc="50" dirty="0" smtClean="0">
                <a:ln w="11430"/>
                <a:solidFill>
                  <a:srgbClr val="FF0000"/>
                </a:solidFill>
              </a:rPr>
              <a:t>Enoch’s      </a:t>
            </a:r>
            <a:r>
              <a:rPr lang="en-US" sz="2400" spc="50" dirty="0" smtClean="0">
                <a:ln w="11430"/>
                <a:solidFill>
                  <a:srgbClr val="0000FF"/>
                </a:solidFill>
              </a:rPr>
              <a:t>(Tue)   </a:t>
            </a:r>
            <a:r>
              <a:rPr lang="en-US" sz="3200" spc="50" dirty="0" smtClean="0">
                <a:ln w="11430"/>
                <a:solidFill>
                  <a:srgbClr val="FF0000"/>
                </a:solidFill>
              </a:rPr>
              <a:t>Passover </a:t>
            </a:r>
          </a:p>
          <a:p>
            <a:pPr marL="742950" indent="-742950" algn="l">
              <a:spcAft>
                <a:spcPts val="600"/>
              </a:spcAft>
              <a:buSzPct val="100000"/>
              <a:buAutoNum type="arabicPeriod"/>
            </a:pPr>
            <a:r>
              <a:rPr lang="en-US" sz="3200" spc="50" dirty="0" smtClean="0">
                <a:ln w="11430"/>
                <a:solidFill>
                  <a:srgbClr val="00B0F0"/>
                </a:solidFill>
              </a:rPr>
              <a:t>Moses’       </a:t>
            </a:r>
            <a:r>
              <a:rPr lang="en-US" sz="2400" spc="50" dirty="0" smtClean="0">
                <a:ln w="11430"/>
                <a:solidFill>
                  <a:srgbClr val="0000FF"/>
                </a:solidFill>
              </a:rPr>
              <a:t>(Tue)   </a:t>
            </a:r>
            <a:r>
              <a:rPr lang="en-US" sz="3200" spc="50" dirty="0">
                <a:ln w="11430"/>
                <a:solidFill>
                  <a:srgbClr val="FF0000"/>
                </a:solidFill>
              </a:rPr>
              <a:t>Passover </a:t>
            </a:r>
            <a:endParaRPr lang="en-US" sz="3200" spc="50" dirty="0" smtClean="0">
              <a:ln w="11430"/>
              <a:solidFill>
                <a:srgbClr val="00B0F0"/>
              </a:solidFill>
            </a:endParaRPr>
          </a:p>
          <a:p>
            <a:pPr marL="742950" indent="-742950" algn="l">
              <a:spcAft>
                <a:spcPts val="600"/>
              </a:spcAft>
              <a:buSzPct val="100000"/>
              <a:buAutoNum type="arabicPeriod"/>
            </a:pPr>
            <a:r>
              <a:rPr lang="en-US" sz="3200" spc="50" dirty="0" smtClean="0">
                <a:ln w="11430"/>
                <a:solidFill>
                  <a:srgbClr val="00B0F0"/>
                </a:solidFill>
              </a:rPr>
              <a:t>Joshua’s</a:t>
            </a:r>
            <a:r>
              <a:rPr lang="en-US" sz="3200" spc="50" dirty="0" smtClean="0">
                <a:ln w="11430"/>
                <a:solidFill>
                  <a:srgbClr val="FF0000"/>
                </a:solidFill>
              </a:rPr>
              <a:t>    </a:t>
            </a:r>
            <a:r>
              <a:rPr lang="en-US" sz="2400" spc="50" dirty="0" smtClean="0">
                <a:ln w="11430"/>
                <a:solidFill>
                  <a:srgbClr val="0000FF"/>
                </a:solidFill>
              </a:rPr>
              <a:t>(</a:t>
            </a:r>
            <a:r>
              <a:rPr lang="en-US" sz="2400" spc="50" dirty="0" err="1" smtClean="0">
                <a:ln w="11430"/>
                <a:solidFill>
                  <a:srgbClr val="0000FF"/>
                </a:solidFill>
              </a:rPr>
              <a:t>Sabb</a:t>
            </a:r>
            <a:r>
              <a:rPr lang="en-US" sz="2400" spc="50" dirty="0" smtClean="0">
                <a:ln w="11430"/>
                <a:solidFill>
                  <a:srgbClr val="0000FF"/>
                </a:solidFill>
              </a:rPr>
              <a:t>) </a:t>
            </a:r>
            <a:r>
              <a:rPr lang="en-US" sz="3200" spc="50" dirty="0" smtClean="0">
                <a:ln w="11430"/>
                <a:solidFill>
                  <a:srgbClr val="FF0000"/>
                </a:solidFill>
              </a:rPr>
              <a:t>Passover </a:t>
            </a:r>
          </a:p>
          <a:p>
            <a:pPr marL="742950" indent="-742950" algn="l">
              <a:spcAft>
                <a:spcPts val="600"/>
              </a:spcAft>
              <a:buSzPct val="100000"/>
              <a:buAutoNum type="arabicPeriod"/>
            </a:pPr>
            <a:r>
              <a:rPr lang="en-US" sz="3200" spc="50" dirty="0" smtClean="0">
                <a:ln w="11430"/>
                <a:solidFill>
                  <a:srgbClr val="00B0F0"/>
                </a:solidFill>
              </a:rPr>
              <a:t>Yahusha’s</a:t>
            </a:r>
            <a:r>
              <a:rPr lang="en-US" sz="3200" spc="50" dirty="0" smtClean="0">
                <a:ln w="11430"/>
                <a:solidFill>
                  <a:srgbClr val="FF0000"/>
                </a:solidFill>
              </a:rPr>
              <a:t>  </a:t>
            </a:r>
            <a:r>
              <a:rPr lang="en-US" sz="2400" spc="50" dirty="0" smtClean="0">
                <a:ln w="11430"/>
                <a:solidFill>
                  <a:srgbClr val="0000FF"/>
                </a:solidFill>
              </a:rPr>
              <a:t>(Wed) </a:t>
            </a:r>
            <a:r>
              <a:rPr lang="en-US" sz="3200" spc="50" dirty="0" smtClean="0">
                <a:ln w="11430"/>
                <a:solidFill>
                  <a:srgbClr val="FF0000"/>
                </a:solidFill>
              </a:rPr>
              <a:t>Passover</a:t>
            </a:r>
            <a:endParaRPr lang="en-US" sz="3200" strike="sngStrike" spc="50" dirty="0" smtClean="0">
              <a:ln w="11430"/>
              <a:solidFill>
                <a:srgbClr val="FF0000"/>
              </a:solidFill>
            </a:endParaRPr>
          </a:p>
        </p:txBody>
      </p:sp>
      <p:sp>
        <p:nvSpPr>
          <p:cNvPr id="4" name="TextBox 29"/>
          <p:cNvSpPr txBox="1"/>
          <p:nvPr/>
        </p:nvSpPr>
        <p:spPr>
          <a:xfrm>
            <a:off x="6767072" y="3435877"/>
            <a:ext cx="1280412" cy="715089"/>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b="1" spc="150" dirty="0" smtClean="0">
                <a:ln w="11430"/>
                <a:solidFill>
                  <a:srgbClr val="F8F8F8"/>
                </a:solidFill>
                <a:effectLst>
                  <a:outerShdw blurRad="25400" algn="tl" rotWithShape="0">
                    <a:srgbClr val="000000">
                      <a:alpha val="43000"/>
                    </a:srgbClr>
                  </a:outerShdw>
                </a:effectLst>
                <a:latin typeface="Cooper Black" pitchFamily="18" charset="0"/>
              </a:rPr>
            </a:br>
            <a:r>
              <a:rPr lang="en-US"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7" name="TextBox 29"/>
          <p:cNvSpPr txBox="1"/>
          <p:nvPr/>
        </p:nvSpPr>
        <p:spPr>
          <a:xfrm>
            <a:off x="8437826" y="198418"/>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8" name="Picture 3" descr="C:\Users\Rae\Desktop\omer 33 notep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0"/>
            <a:ext cx="139795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37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1250"/>
                                        <p:tgtEl>
                                          <p:spTgt spid="5">
                                            <p:txEl>
                                              <p:pRg st="1" end="1"/>
                                            </p:txEl>
                                          </p:spTgt>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10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100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100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2" presetClass="entr" presetSubtype="0" fill="hold" nodeType="afterEffect">
                                  <p:stCondLst>
                                    <p:cond delay="100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42" presetClass="entr" presetSubtype="0" fill="hold" nodeType="afterEffect">
                                  <p:stCondLst>
                                    <p:cond delay="100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1000"/>
                                        <p:tgtEl>
                                          <p:spTgt spid="5">
                                            <p:txEl>
                                              <p:pRg st="7" end="7"/>
                                            </p:txEl>
                                          </p:spTgt>
                                        </p:tgtEl>
                                      </p:cBhvr>
                                    </p:animEffect>
                                    <p:anim calcmode="lin" valueType="num">
                                      <p:cBhvr>
                                        <p:cTn id="5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28</a:t>
            </a:fld>
            <a:endParaRPr lang="en-US"/>
          </a:p>
        </p:txBody>
      </p:sp>
      <p:sp>
        <p:nvSpPr>
          <p:cNvPr id="5" name="Title 1"/>
          <p:cNvSpPr txBox="1">
            <a:spLocks/>
          </p:cNvSpPr>
          <p:nvPr/>
        </p:nvSpPr>
        <p:spPr>
          <a:xfrm>
            <a:off x="304800" y="0"/>
            <a:ext cx="856996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spc="50" dirty="0" smtClean="0">
              <a:ln w="11430"/>
              <a:solidFill>
                <a:srgbClr val="FF0000"/>
              </a:solidFill>
              <a:effectLst>
                <a:outerShdw blurRad="76200" dist="50800" dir="5400000" algn="tl" rotWithShape="0">
                  <a:srgbClr val="000000">
                    <a:alpha val="65000"/>
                  </a:srgbClr>
                </a:outerShdw>
              </a:effectLst>
            </a:endParaRPr>
          </a:p>
          <a:p>
            <a:pPr algn="l"/>
            <a:r>
              <a:rPr lang="en-US" sz="3600" spc="50" dirty="0" smtClean="0">
                <a:ln w="11430"/>
                <a:solidFill>
                  <a:srgbClr val="8C4C64"/>
                </a:solidFill>
                <a:effectLst>
                  <a:outerShdw blurRad="76200" dist="50800" dir="5400000" algn="tl" rotWithShape="0">
                    <a:srgbClr val="000000">
                      <a:alpha val="65000"/>
                    </a:srgbClr>
                  </a:outerShdw>
                </a:effectLst>
              </a:rPr>
              <a:t>  </a:t>
            </a:r>
          </a:p>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3" name="Rectangle 2"/>
          <p:cNvSpPr/>
          <p:nvPr/>
        </p:nvSpPr>
        <p:spPr>
          <a:xfrm>
            <a:off x="76200" y="0"/>
            <a:ext cx="8915400" cy="40318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002060"/>
                </a:solidFill>
                <a:effectLst>
                  <a:outerShdw blurRad="50800" dist="39000" dir="5460000" algn="tl">
                    <a:srgbClr val="000000">
                      <a:alpha val="38000"/>
                    </a:srgbClr>
                  </a:outerShdw>
                </a:effectLst>
              </a:rPr>
              <a:t>What to watch for on each calendar: </a:t>
            </a:r>
          </a:p>
          <a:p>
            <a:pPr algn="ctr"/>
            <a:endParaRPr lang="en-US" sz="900" b="1" dirty="0">
              <a:ln w="11430"/>
              <a:solidFill>
                <a:srgbClr val="002060"/>
              </a:solidFill>
              <a:effectLst>
                <a:outerShdw blurRad="50800" dist="39000" dir="5460000" algn="tl">
                  <a:srgbClr val="000000">
                    <a:alpha val="38000"/>
                  </a:srgbClr>
                </a:outerShdw>
              </a:effectLst>
            </a:endParaRPr>
          </a:p>
          <a:p>
            <a:pPr algn="ctr"/>
            <a:r>
              <a:rPr lang="en-US" sz="4400" b="1" cap="none" spc="0" dirty="0" smtClean="0">
                <a:ln w="11430"/>
                <a:solidFill>
                  <a:srgbClr val="002060"/>
                </a:solidFill>
                <a:effectLst>
                  <a:outerShdw blurRad="50800" dist="39000" dir="5460000" algn="tl">
                    <a:srgbClr val="000000">
                      <a:alpha val="38000"/>
                    </a:srgbClr>
                  </a:outerShdw>
                </a:effectLst>
              </a:rPr>
              <a:t>We are looking specifically for the </a:t>
            </a:r>
            <a:r>
              <a:rPr lang="en-US" sz="4400" b="1" cap="none" spc="0" dirty="0" smtClean="0">
                <a:ln w="11430"/>
                <a:solidFill>
                  <a:srgbClr val="7030A0"/>
                </a:solidFill>
                <a:effectLst>
                  <a:outerShdw blurRad="50800" dist="39000" dir="5460000" algn="tl">
                    <a:srgbClr val="000000">
                      <a:alpha val="38000"/>
                    </a:srgbClr>
                  </a:outerShdw>
                </a:effectLst>
              </a:rPr>
              <a:t/>
            </a:r>
            <a:br>
              <a:rPr lang="en-US" sz="4400" b="1" cap="none" spc="0" dirty="0" smtClean="0">
                <a:ln w="11430"/>
                <a:solidFill>
                  <a:srgbClr val="7030A0"/>
                </a:solidFill>
                <a:effectLst>
                  <a:outerShdw blurRad="50800" dist="39000" dir="5460000" algn="tl">
                    <a:srgbClr val="000000">
                      <a:alpha val="38000"/>
                    </a:srgbClr>
                  </a:outerShdw>
                </a:effectLst>
              </a:rPr>
            </a:br>
            <a:r>
              <a:rPr lang="en-US" sz="4400" b="1" cap="none" spc="0" dirty="0" smtClean="0">
                <a:ln w="11430"/>
                <a:solidFill>
                  <a:srgbClr val="00B050"/>
                </a:solidFill>
                <a:effectLst>
                  <a:outerShdw blurRad="50800" dist="39000" dir="5460000" algn="tl">
                    <a:srgbClr val="000000">
                      <a:alpha val="38000"/>
                    </a:srgbClr>
                  </a:outerShdw>
                </a:effectLst>
              </a:rPr>
              <a:t>40</a:t>
            </a:r>
            <a:r>
              <a:rPr lang="en-US" sz="4400" b="1" cap="none" spc="0" baseline="30000" dirty="0" smtClean="0">
                <a:ln w="11430"/>
                <a:solidFill>
                  <a:srgbClr val="00B050"/>
                </a:solidFill>
                <a:effectLst>
                  <a:outerShdw blurRad="50800" dist="39000" dir="5460000" algn="tl">
                    <a:srgbClr val="000000">
                      <a:alpha val="38000"/>
                    </a:srgbClr>
                  </a:outerShdw>
                </a:effectLst>
              </a:rPr>
              <a:t>th</a:t>
            </a:r>
            <a:r>
              <a:rPr lang="en-US" sz="4400" b="1" cap="none" spc="0" dirty="0" smtClean="0">
                <a:ln w="11430"/>
                <a:solidFill>
                  <a:srgbClr val="00B050"/>
                </a:solidFill>
                <a:effectLst>
                  <a:outerShdw blurRad="50800" dist="39000" dir="5460000" algn="tl">
                    <a:srgbClr val="000000">
                      <a:alpha val="38000"/>
                    </a:srgbClr>
                  </a:outerShdw>
                </a:effectLst>
              </a:rPr>
              <a:t> day of the Omer Count</a:t>
            </a:r>
            <a:br>
              <a:rPr lang="en-US" sz="4400" b="1" cap="none" spc="0" dirty="0" smtClean="0">
                <a:ln w="11430"/>
                <a:solidFill>
                  <a:srgbClr val="00B050"/>
                </a:solidFill>
                <a:effectLst>
                  <a:outerShdw blurRad="50800" dist="39000" dir="5460000" algn="tl">
                    <a:srgbClr val="000000">
                      <a:alpha val="38000"/>
                    </a:srgbClr>
                  </a:outerShdw>
                </a:effectLst>
              </a:rPr>
            </a:br>
            <a:r>
              <a:rPr lang="en-US" sz="4400" b="1" cap="none" spc="0" dirty="0" smtClean="0">
                <a:ln w="11430"/>
                <a:solidFill>
                  <a:srgbClr val="002060"/>
                </a:solidFill>
                <a:effectLst>
                  <a:outerShdw blurRad="50800" dist="39000" dir="5460000" algn="tl">
                    <a:srgbClr val="000000">
                      <a:alpha val="38000"/>
                    </a:srgbClr>
                  </a:outerShdw>
                </a:effectLst>
              </a:rPr>
              <a:t>to see if it will place on the</a:t>
            </a:r>
            <a:br>
              <a:rPr lang="en-US" sz="4400" b="1" cap="none" spc="0" dirty="0" smtClean="0">
                <a:ln w="11430"/>
                <a:solidFill>
                  <a:srgbClr val="002060"/>
                </a:solidFill>
                <a:effectLst>
                  <a:outerShdw blurRad="50800" dist="39000" dir="5460000" algn="tl">
                    <a:srgbClr val="000000">
                      <a:alpha val="38000"/>
                    </a:srgbClr>
                  </a:outerShdw>
                </a:effectLst>
              </a:rPr>
            </a:br>
            <a:r>
              <a:rPr lang="en-US" sz="4400" b="1" cap="none" spc="0" dirty="0" smtClean="0">
                <a:ln w="11430"/>
                <a:solidFill>
                  <a:srgbClr val="7030A0"/>
                </a:solidFill>
                <a:effectLst>
                  <a:outerShdw blurRad="50800" dist="39000" dir="5460000" algn="tl">
                    <a:srgbClr val="000000">
                      <a:alpha val="38000"/>
                    </a:srgbClr>
                  </a:outerShdw>
                </a:effectLst>
              </a:rPr>
              <a:t>27</a:t>
            </a:r>
            <a:r>
              <a:rPr lang="en-US" sz="4400" b="1" cap="none" spc="0" baseline="30000" dirty="0" smtClean="0">
                <a:ln w="11430"/>
                <a:solidFill>
                  <a:srgbClr val="7030A0"/>
                </a:solidFill>
                <a:effectLst>
                  <a:outerShdw blurRad="50800" dist="39000" dir="5460000" algn="tl">
                    <a:srgbClr val="000000">
                      <a:alpha val="38000"/>
                    </a:srgbClr>
                  </a:outerShdw>
                </a:effectLst>
              </a:rPr>
              <a:t>th</a:t>
            </a:r>
            <a:r>
              <a:rPr lang="en-US" sz="4400" b="1" cap="none" spc="0" dirty="0" smtClean="0">
                <a:ln w="11430"/>
                <a:solidFill>
                  <a:srgbClr val="7030A0"/>
                </a:solidFill>
                <a:effectLst>
                  <a:outerShdw blurRad="50800" dist="39000" dir="5460000" algn="tl">
                    <a:srgbClr val="000000">
                      <a:alpha val="38000"/>
                    </a:srgbClr>
                  </a:outerShdw>
                </a:effectLst>
              </a:rPr>
              <a:t> day of the 2</a:t>
            </a:r>
            <a:r>
              <a:rPr lang="en-US" sz="4400" b="1" cap="none" spc="0" baseline="30000" dirty="0" smtClean="0">
                <a:ln w="11430"/>
                <a:solidFill>
                  <a:srgbClr val="7030A0"/>
                </a:solidFill>
                <a:effectLst>
                  <a:outerShdw blurRad="50800" dist="39000" dir="5460000" algn="tl">
                    <a:srgbClr val="000000">
                      <a:alpha val="38000"/>
                    </a:srgbClr>
                  </a:outerShdw>
                </a:effectLst>
              </a:rPr>
              <a:t>nd</a:t>
            </a:r>
            <a:r>
              <a:rPr lang="en-US" sz="4400" b="1" cap="none" spc="0" dirty="0" smtClean="0">
                <a:ln w="11430"/>
                <a:solidFill>
                  <a:srgbClr val="7030A0"/>
                </a:solidFill>
                <a:effectLst>
                  <a:outerShdw blurRad="50800" dist="39000" dir="5460000" algn="tl">
                    <a:srgbClr val="000000">
                      <a:alpha val="38000"/>
                    </a:srgbClr>
                  </a:outerShdw>
                </a:effectLst>
              </a:rPr>
              <a:t> month!</a:t>
            </a:r>
          </a:p>
          <a:p>
            <a:pPr algn="ctr"/>
            <a:r>
              <a:rPr lang="en-US" sz="2400" b="1" dirty="0" smtClean="0">
                <a:ln w="11430"/>
                <a:solidFill>
                  <a:srgbClr val="002060"/>
                </a:solidFill>
                <a:effectLst>
                  <a:outerShdw blurRad="50800" dist="39000" dir="5460000" algn="tl">
                    <a:srgbClr val="000000">
                      <a:alpha val="38000"/>
                    </a:srgbClr>
                  </a:outerShdw>
                </a:effectLst>
              </a:rPr>
              <a:t>(You’ll see why later.)</a:t>
            </a:r>
            <a:endParaRPr lang="en-US" sz="2000" b="1" cap="none" spc="0" dirty="0">
              <a:ln w="11430"/>
              <a:solidFill>
                <a:srgbClr val="002060"/>
              </a:solidFill>
              <a:effectLst>
                <a:outerShdw blurRad="50800" dist="39000" dir="5460000" algn="tl">
                  <a:srgbClr val="000000">
                    <a:alpha val="38000"/>
                  </a:srgbClr>
                </a:outerShdw>
              </a:effectLst>
            </a:endParaRPr>
          </a:p>
        </p:txBody>
      </p:sp>
      <p:grpSp>
        <p:nvGrpSpPr>
          <p:cNvPr id="7" name="Group 6"/>
          <p:cNvGrpSpPr/>
          <p:nvPr/>
        </p:nvGrpSpPr>
        <p:grpSpPr>
          <a:xfrm>
            <a:off x="457200" y="3743961"/>
            <a:ext cx="3352800" cy="3352799"/>
            <a:chOff x="457200" y="3368040"/>
            <a:chExt cx="3352800" cy="3352799"/>
          </a:xfrm>
        </p:grpSpPr>
        <p:pic>
          <p:nvPicPr>
            <p:cNvPr id="4098" name="Picture 2" descr="C:\Users\Rae\Desktop\3d white man white 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68040"/>
              <a:ext cx="3352800" cy="3352799"/>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259873" y="4572000"/>
              <a:ext cx="2146742"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a:ln/>
                  <a:solidFill>
                    <a:srgbClr val="00B050"/>
                  </a:solidFill>
                </a:rPr>
                <a:t>40th Day</a:t>
              </a:r>
              <a:br>
                <a:rPr lang="en-US" sz="4000" b="1" dirty="0">
                  <a:ln/>
                  <a:solidFill>
                    <a:srgbClr val="00B050"/>
                  </a:solidFill>
                </a:rPr>
              </a:br>
              <a:r>
                <a:rPr lang="en-US" sz="4000" b="1" dirty="0">
                  <a:ln/>
                  <a:solidFill>
                    <a:srgbClr val="00B050"/>
                  </a:solidFill>
                </a:rPr>
                <a:t>of Omer </a:t>
              </a:r>
            </a:p>
          </p:txBody>
        </p:sp>
      </p:grpSp>
      <p:grpSp>
        <p:nvGrpSpPr>
          <p:cNvPr id="9" name="Group 8"/>
          <p:cNvGrpSpPr/>
          <p:nvPr/>
        </p:nvGrpSpPr>
        <p:grpSpPr>
          <a:xfrm>
            <a:off x="5334000" y="3733800"/>
            <a:ext cx="3332337" cy="3403600"/>
            <a:chOff x="5334000" y="3332479"/>
            <a:chExt cx="3332337" cy="3403600"/>
          </a:xfrm>
        </p:grpSpPr>
        <p:pic>
          <p:nvPicPr>
            <p:cNvPr id="6" name="Picture 2" descr="C:\Users\Rae\Desktop\3d white man white 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0" y="3332479"/>
              <a:ext cx="3332337" cy="3403600"/>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759886" y="4574639"/>
              <a:ext cx="2056973"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7030A0"/>
                  </a:solidFill>
                </a:rPr>
                <a:t>2</a:t>
              </a:r>
              <a:r>
                <a:rPr lang="en-US" sz="4000" b="1" baseline="30000" dirty="0" smtClean="0">
                  <a:ln/>
                  <a:solidFill>
                    <a:srgbClr val="7030A0"/>
                  </a:solidFill>
                </a:rPr>
                <a:t>nd</a:t>
              </a:r>
              <a:r>
                <a:rPr lang="en-US" sz="4000" b="1" dirty="0" smtClean="0">
                  <a:ln/>
                  <a:solidFill>
                    <a:srgbClr val="7030A0"/>
                  </a:solidFill>
                </a:rPr>
                <a:t> Mon;</a:t>
              </a:r>
              <a:br>
                <a:rPr lang="en-US" sz="4000" b="1" dirty="0" smtClean="0">
                  <a:ln/>
                  <a:solidFill>
                    <a:srgbClr val="7030A0"/>
                  </a:solidFill>
                </a:rPr>
              </a:br>
              <a:r>
                <a:rPr lang="en-US" sz="4000" b="1" dirty="0" smtClean="0">
                  <a:ln/>
                  <a:solidFill>
                    <a:srgbClr val="7030A0"/>
                  </a:solidFill>
                </a:rPr>
                <a:t>27</a:t>
              </a:r>
              <a:r>
                <a:rPr lang="en-US" sz="4000" b="1" baseline="30000" dirty="0" smtClean="0">
                  <a:ln/>
                  <a:solidFill>
                    <a:srgbClr val="7030A0"/>
                  </a:solidFill>
                </a:rPr>
                <a:t>th</a:t>
              </a:r>
              <a:r>
                <a:rPr lang="en-US" sz="4000" b="1" dirty="0" smtClean="0">
                  <a:ln/>
                  <a:solidFill>
                    <a:srgbClr val="7030A0"/>
                  </a:solidFill>
                </a:rPr>
                <a:t> Day</a:t>
              </a:r>
              <a:endParaRPr lang="en-US" sz="4000" b="1" dirty="0">
                <a:ln/>
                <a:solidFill>
                  <a:srgbClr val="7030A0"/>
                </a:solidFill>
              </a:endParaRPr>
            </a:p>
          </p:txBody>
        </p:sp>
      </p:grpSp>
      <p:pic>
        <p:nvPicPr>
          <p:cNvPr id="4099" name="Picture 3" descr="C:\Users\Rae\Desktop\Art New Grammar 101\white man clip art\check mark png 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300510"/>
            <a:ext cx="911225" cy="8458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9"/>
          <p:cNvSpPr txBox="1"/>
          <p:nvPr/>
        </p:nvSpPr>
        <p:spPr>
          <a:xfrm>
            <a:off x="3949574" y="4951055"/>
            <a:ext cx="1280412" cy="715089"/>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b="1" spc="150" dirty="0" smtClean="0">
                <a:ln w="11430"/>
                <a:solidFill>
                  <a:srgbClr val="F8F8F8"/>
                </a:solidFill>
                <a:effectLst>
                  <a:outerShdw blurRad="25400" algn="tl" rotWithShape="0">
                    <a:srgbClr val="000000">
                      <a:alpha val="43000"/>
                    </a:srgbClr>
                  </a:outerShdw>
                </a:effectLst>
                <a:latin typeface="Cooper Black" pitchFamily="18" charset="0"/>
              </a:rPr>
            </a:br>
            <a:r>
              <a:rPr lang="en-US"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2402513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5921713"/>
              </p:ext>
            </p:extLst>
          </p:nvPr>
        </p:nvGraphicFramePr>
        <p:xfrm>
          <a:off x="474980" y="995680"/>
          <a:ext cx="8229600" cy="5410200"/>
        </p:xfrm>
        <a:graphic>
          <a:graphicData uri="http://schemas.openxmlformats.org/drawingml/2006/table">
            <a:tbl>
              <a:tblPr firstRow="1" bandRow="1">
                <a:tableStyleId>{21E4AEA4-8DFA-4A89-87EB-49C32662AFE0}</a:tableStyleId>
              </a:tblPr>
              <a:tblGrid>
                <a:gridCol w="1028700"/>
                <a:gridCol w="1028700"/>
                <a:gridCol w="1028700"/>
                <a:gridCol w="1028700"/>
                <a:gridCol w="1028700"/>
                <a:gridCol w="1028700"/>
                <a:gridCol w="1028700"/>
                <a:gridCol w="1028700"/>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c>
                  <a:txBody>
                    <a:bodyPr/>
                    <a:lstStyle/>
                    <a:p>
                      <a:pPr algn="ctr"/>
                      <a:endParaRPr lang="en-US" sz="1600" dirty="0"/>
                    </a:p>
                  </a:txBody>
                  <a:tcPr>
                    <a:cell3D prstMaterial="dkEdge">
                      <a:bevel w="77470" h="12700" prst="softRound"/>
                      <a:lightRig rig="flood" dir="t"/>
                    </a:cell3D>
                    <a:solidFill>
                      <a:schemeClr val="bg1">
                        <a:lumMod val="50000"/>
                      </a:schemeClr>
                    </a:solidFill>
                  </a:tcPr>
                </a:tc>
              </a:tr>
              <a:tr h="330200">
                <a:tc>
                  <a:txBody>
                    <a:bodyPr/>
                    <a:lstStyle/>
                    <a:p>
                      <a:pPr algn="ctr"/>
                      <a:endParaRPr lang="en-US" sz="1400" b="0" dirty="0"/>
                    </a:p>
                  </a:txBody>
                  <a:tcPr>
                    <a:cell3D prstMaterial="dkEdge">
                      <a:bevel w="77470" h="12700" prst="softRound"/>
                      <a:lightRig rig="flood" dir="t"/>
                    </a:cell3D>
                    <a:solidFill>
                      <a:srgbClr val="EFF3F7"/>
                    </a:solidFill>
                  </a:tcPr>
                </a:tc>
                <a:tc>
                  <a:txBody>
                    <a:bodyPr/>
                    <a:lstStyle/>
                    <a:p>
                      <a:pPr algn="ctr"/>
                      <a:endParaRPr lang="en-US" sz="1400" b="0" dirty="0"/>
                    </a:p>
                  </a:txBody>
                  <a:tcPr>
                    <a:cell3D prstMaterial="dkEdge">
                      <a:bevel w="77470" h="12700" prst="softRound"/>
                      <a:lightRig rig="flood" dir="t"/>
                    </a:cell3D>
                    <a:solidFill>
                      <a:srgbClr val="EFF3F7"/>
                    </a:solidFill>
                  </a:tcPr>
                </a:tc>
                <a:tc>
                  <a:txBody>
                    <a:bodyPr/>
                    <a:lstStyle/>
                    <a:p>
                      <a:pPr algn="ctr"/>
                      <a:endParaRPr lang="en-US" sz="1400" b="0" dirty="0"/>
                    </a:p>
                  </a:txBody>
                  <a:tcPr>
                    <a:cell3D prstMaterial="dkEdge">
                      <a:bevel w="77470" h="12700" prst="softRound"/>
                      <a:lightRig rig="flood" dir="t"/>
                    </a:cell3D>
                    <a:solidFill>
                      <a:srgbClr val="EFF3F7"/>
                    </a:solidFill>
                  </a:tcPr>
                </a:tc>
                <a:tc>
                  <a:txBody>
                    <a:bodyPr/>
                    <a:lstStyle/>
                    <a:p>
                      <a:pPr algn="ctr"/>
                      <a:endParaRPr lang="en-US" sz="1400" b="0" dirty="0"/>
                    </a:p>
                  </a:txBody>
                  <a:tcPr>
                    <a:cell3D prstMaterial="dkEdge">
                      <a:bevel w="77470" h="12700" prst="softRound"/>
                      <a:lightRig rig="flood" dir="t"/>
                    </a:cell3D>
                    <a:solidFill>
                      <a:srgbClr val="EFF3F7"/>
                    </a:solidFill>
                  </a:tcPr>
                </a:tc>
                <a:tc>
                  <a:txBody>
                    <a:bodyPr/>
                    <a:lstStyle/>
                    <a:p>
                      <a:pPr algn="ctr"/>
                      <a:endParaRPr lang="en-US" sz="1400" b="0" dirty="0"/>
                    </a:p>
                  </a:txBody>
                  <a:tcPr>
                    <a:cell3D prstMaterial="dkEdge">
                      <a:bevel w="77470" h="12700" prst="softRound"/>
                      <a:lightRig rig="flood" dir="t"/>
                    </a:cell3D>
                    <a:solidFill>
                      <a:srgbClr val="EFF3F7"/>
                    </a:solidFill>
                  </a:tcPr>
                </a:tc>
                <a:tc>
                  <a:txBody>
                    <a:bodyPr/>
                    <a:lstStyle/>
                    <a:p>
                      <a:pPr algn="ctr"/>
                      <a:endParaRPr lang="en-US" sz="1400" b="0" dirty="0"/>
                    </a:p>
                  </a:txBody>
                  <a:tcPr>
                    <a:cell3D prstMaterial="dkEdge">
                      <a:bevel w="77470" h="12700" prst="softRound"/>
                      <a:lightRig rig="flood" dir="t"/>
                    </a:cell3D>
                    <a:solidFill>
                      <a:srgbClr val="EFF3F7"/>
                    </a:solidFill>
                  </a:tcPr>
                </a:tc>
                <a:tc>
                  <a:txBody>
                    <a:bodyPr/>
                    <a:lstStyle/>
                    <a:p>
                      <a:pPr algn="ctr"/>
                      <a:r>
                        <a:rPr lang="en-US" sz="1800" b="1" dirty="0" smtClean="0"/>
                        <a:t>Abib 1</a:t>
                      </a:r>
                      <a:endParaRPr lang="en-US" sz="1800" b="1" dirty="0"/>
                    </a:p>
                  </a:txBody>
                  <a:tcPr>
                    <a:cell3D prstMaterial="dkEdge">
                      <a:bevel w="77470" h="12700" prst="softRound"/>
                      <a:lightRig rig="flood" dir="t"/>
                    </a:cell3D>
                    <a:solidFill>
                      <a:srgbClr val="92D050"/>
                    </a:solidFill>
                  </a:tcPr>
                </a:tc>
                <a:tc>
                  <a:txBody>
                    <a:bodyPr/>
                    <a:lstStyle/>
                    <a:p>
                      <a:pPr algn="ctr"/>
                      <a:r>
                        <a:rPr lang="en-US" sz="2000" b="1" dirty="0" smtClean="0">
                          <a:solidFill>
                            <a:schemeClr val="accent6">
                              <a:lumMod val="50000"/>
                            </a:schemeClr>
                          </a:solidFill>
                        </a:rPr>
                        <a:t>Omer</a:t>
                      </a:r>
                      <a:endParaRPr lang="en-US" sz="20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3</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4</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5</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6</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7</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8</a:t>
                      </a:r>
                      <a:endParaRPr lang="en-US" sz="1400" b="0" dirty="0"/>
                    </a:p>
                  </a:txBody>
                  <a:tcPr>
                    <a:cell3D prstMaterial="dkEdge">
                      <a:bevel w="77470" h="12700" prst="softRound"/>
                      <a:lightRig rig="flood" dir="t"/>
                    </a:cell3D>
                    <a:solidFill>
                      <a:srgbClr val="F2D8CF"/>
                    </a:solidFill>
                  </a:tcPr>
                </a:tc>
                <a:tc>
                  <a:txBody>
                    <a:bodyPr/>
                    <a:lstStyle/>
                    <a:p>
                      <a:pPr algn="ctr"/>
                      <a:r>
                        <a:rPr lang="en-US" sz="2000" b="1" dirty="0" smtClean="0">
                          <a:solidFill>
                            <a:schemeClr val="accent6">
                              <a:lumMod val="50000"/>
                            </a:schemeClr>
                          </a:solidFill>
                        </a:rPr>
                        <a:t>Count</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9</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10</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12</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13</a:t>
                      </a:r>
                      <a:endParaRPr lang="en-US" sz="1400" b="0" dirty="0"/>
                    </a:p>
                  </a:txBody>
                  <a:tcPr>
                    <a:cell3D prstMaterial="dkEdge">
                      <a:bevel w="77470" h="12700" prst="softRound"/>
                      <a:lightRig rig="flood" dir="t"/>
                    </a:cell3D>
                    <a:solidFill>
                      <a:srgbClr val="F2D8CF"/>
                    </a:solidFill>
                  </a:tcPr>
                </a:tc>
                <a:tc>
                  <a:txBody>
                    <a:bodyPr/>
                    <a:lstStyle/>
                    <a:p>
                      <a:pPr algn="ctr"/>
                      <a:r>
                        <a:rPr lang="en-US" sz="18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600" b="1" dirty="0" smtClean="0">
                          <a:solidFill>
                            <a:schemeClr val="bg1"/>
                          </a:solidFill>
                        </a:rPr>
                        <a:t>15  1</a:t>
                      </a:r>
                      <a:r>
                        <a:rPr lang="en-US" sz="1600" b="1" baseline="30000" dirty="0" smtClean="0">
                          <a:solidFill>
                            <a:schemeClr val="bg1"/>
                          </a:solidFill>
                        </a:rPr>
                        <a:t>st</a:t>
                      </a:r>
                      <a:r>
                        <a:rPr lang="en-US" sz="1600" b="1" dirty="0" smtClean="0">
                          <a:solidFill>
                            <a:schemeClr val="bg1"/>
                          </a:solidFill>
                        </a:rPr>
                        <a:t> ULB</a:t>
                      </a:r>
                      <a:endParaRPr lang="en-US" sz="1400" b="1" dirty="0">
                        <a:solidFill>
                          <a:schemeClr val="bg1"/>
                        </a:solidFill>
                      </a:endParaRPr>
                    </a:p>
                  </a:txBody>
                  <a:tcPr>
                    <a:cell3D prstMaterial="dkEdge">
                      <a:bevel w="77470" h="12700" prst="softRound"/>
                      <a:lightRig rig="flood" dir="t"/>
                    </a:cell3D>
                    <a:gradFill>
                      <a:gsLst>
                        <a:gs pos="46000">
                          <a:srgbClr val="00B0F0"/>
                        </a:gs>
                        <a:gs pos="0">
                          <a:srgbClr val="00B0F0"/>
                        </a:gs>
                        <a:gs pos="50000">
                          <a:schemeClr val="accent2">
                            <a:lumMod val="60000"/>
                            <a:lumOff val="40000"/>
                          </a:schemeClr>
                        </a:gs>
                        <a:gs pos="100000">
                          <a:schemeClr val="accent2">
                            <a:lumMod val="60000"/>
                            <a:lumOff val="40000"/>
                          </a:schemeClr>
                        </a:gs>
                      </a:gsLst>
                      <a:lin ang="2700000" scaled="1"/>
                    </a:gradFill>
                  </a:tcPr>
                </a:tc>
                <a:tc>
                  <a:txBody>
                    <a:bodyPr/>
                    <a:lstStyle/>
                    <a:p>
                      <a:pPr algn="ct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800" b="1" dirty="0" smtClean="0"/>
                        <a:t>16 - FF</a:t>
                      </a:r>
                      <a:endParaRPr lang="en-US" sz="1400" b="1" dirty="0"/>
                    </a:p>
                  </a:txBody>
                  <a:tcPr>
                    <a:cell3D prstMaterial="dkEdge">
                      <a:bevel w="77470" h="12700" prst="softRound"/>
                      <a:lightRig rig="flood" dir="t"/>
                    </a:cell3D>
                    <a:solidFill>
                      <a:srgbClr val="00B050"/>
                    </a:solidFill>
                  </a:tcPr>
                </a:tc>
                <a:tc>
                  <a:txBody>
                    <a:bodyPr/>
                    <a:lstStyle/>
                    <a:p>
                      <a:pPr algn="ctr"/>
                      <a:r>
                        <a:rPr lang="en-US" sz="1400" b="0" dirty="0" smtClean="0"/>
                        <a:t>17</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19</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1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accent6">
                              <a:lumMod val="50000"/>
                            </a:schemeClr>
                          </a:solidFill>
                        </a:rPr>
                        <a:t>1-7</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23</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24</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25</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26</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t>27</a:t>
                      </a:r>
                      <a:endParaRPr lang="en-US" sz="1400" b="0" dirty="0"/>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28</a:t>
                      </a:r>
                    </a:p>
                  </a:txBody>
                  <a:tcPr>
                    <a:cell3D prstMaterial="dkEdge">
                      <a:bevel w="77470" h="12700" prst="softRound"/>
                      <a:lightRig rig="flood" dir="t"/>
                    </a:cell3D>
                    <a:solidFill>
                      <a:srgbClr val="F2D8CF"/>
                    </a:solidFill>
                  </a:tcPr>
                </a:tc>
                <a:tc>
                  <a:txBody>
                    <a:bodyPr/>
                    <a:lstStyle/>
                    <a:p>
                      <a:pPr algn="ctr"/>
                      <a:r>
                        <a:rPr lang="en-US" sz="1400" b="0" dirty="0" smtClean="0"/>
                        <a:t>29</a:t>
                      </a:r>
                      <a:endParaRPr lang="en-US" sz="1400" b="0" dirty="0"/>
                    </a:p>
                  </a:txBody>
                  <a:tcPr>
                    <a:cell3D prstMaterial="dkEdge">
                      <a:bevel w="77470" h="12700" prst="softRound"/>
                      <a:lightRig rig="flood" dir="t"/>
                    </a:cell3D>
                    <a:solidFill>
                      <a:srgbClr val="F2D8CF"/>
                    </a:solidFill>
                  </a:tcPr>
                </a:tc>
                <a:tc>
                  <a:txBody>
                    <a:bodyPr/>
                    <a:lstStyle/>
                    <a:p>
                      <a:pPr algn="ctr"/>
                      <a:r>
                        <a:rPr lang="en-US" sz="1800" b="1" dirty="0" smtClean="0">
                          <a:solidFill>
                            <a:schemeClr val="accent6">
                              <a:lumMod val="50000"/>
                            </a:schemeClr>
                          </a:solidFill>
                        </a:rPr>
                        <a:t>8-14</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30</a:t>
                      </a:r>
                      <a:endParaRPr lang="en-US" sz="1400" b="0" dirty="0"/>
                    </a:p>
                  </a:txBody>
                  <a:tcPr>
                    <a:cell3D prstMaterial="dkEdge">
                      <a:bevel w="77470" h="12700" prst="softRound"/>
                      <a:lightRig rig="flood" dir="t"/>
                    </a:cell3D>
                    <a:solidFill>
                      <a:srgbClr val="F2D8CF"/>
                    </a:solidFill>
                  </a:tcPr>
                </a:tc>
                <a:tc>
                  <a:txBody>
                    <a:bodyPr/>
                    <a:lstStyle/>
                    <a:p>
                      <a:pPr algn="ctr"/>
                      <a:r>
                        <a:rPr lang="en-US" sz="1800" b="1" dirty="0" smtClean="0"/>
                        <a:t>Zif 1</a:t>
                      </a:r>
                      <a:endParaRPr lang="en-US" sz="1800" b="1"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4</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5</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15-21</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7</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8</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9</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12</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22-28</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14</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15</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17</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t>18 - 33</a:t>
                      </a:r>
                      <a:r>
                        <a:rPr lang="en-US" sz="1800" b="1" baseline="30000" dirty="0" smtClean="0"/>
                        <a:t>rd</a:t>
                      </a:r>
                      <a:r>
                        <a:rPr lang="en-US" sz="1800" b="1" dirty="0" smtClean="0"/>
                        <a:t> </a:t>
                      </a:r>
                      <a:endParaRPr lang="en-US" sz="1800" b="1"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19</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29-35</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21</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24</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600" b="1" dirty="0" smtClean="0">
                          <a:solidFill>
                            <a:schemeClr val="bg1"/>
                          </a:solidFill>
                        </a:rPr>
                        <a:t>25 - 40</a:t>
                      </a:r>
                      <a:r>
                        <a:rPr lang="en-US" sz="1600" b="1" baseline="30000" dirty="0" smtClean="0">
                          <a:solidFill>
                            <a:schemeClr val="bg1"/>
                          </a:solidFill>
                        </a:rPr>
                        <a:t>th</a:t>
                      </a:r>
                      <a:r>
                        <a:rPr lang="en-US" sz="1600" b="1" dirty="0" smtClean="0">
                          <a:solidFill>
                            <a:schemeClr val="bg1"/>
                          </a:solidFill>
                        </a:rPr>
                        <a:t> </a:t>
                      </a:r>
                      <a:endParaRPr lang="en-US" sz="1600" b="1" dirty="0">
                        <a:solidFill>
                          <a:schemeClr val="bg1"/>
                        </a:solidFill>
                      </a:endParaRPr>
                    </a:p>
                  </a:txBody>
                  <a:tcPr>
                    <a:cell3D prstMaterial="dkEdge">
                      <a:bevel w="77470" h="12700" prst="softRound"/>
                      <a:lightRig rig="flood" dir="t"/>
                    </a:cell3D>
                    <a:solidFill>
                      <a:schemeClr val="accent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26</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27</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36-42</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28</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29</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30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t>Sivan 1</a:t>
                      </a:r>
                      <a:endParaRPr lang="en-US" sz="1800" b="1" dirty="0"/>
                    </a:p>
                  </a:txBody>
                  <a:tcPr>
                    <a:cell3D prstMaterial="dkEdge">
                      <a:bevel w="77470" h="12700" prst="softRound"/>
                      <a:lightRig rig="flood" dir="t"/>
                    </a:cell3D>
                    <a:solidFill>
                      <a:schemeClr val="accent1"/>
                    </a:solidFill>
                  </a:tcPr>
                </a:tc>
                <a:tc>
                  <a:txBody>
                    <a:bodyPr/>
                    <a:lstStyle/>
                    <a:p>
                      <a:pPr algn="ctr"/>
                      <a:r>
                        <a:rPr lang="en-US" sz="1400" b="0" dirty="0" smtClean="0">
                          <a:solidFill>
                            <a:srgbClr val="002060"/>
                          </a:solidFill>
                        </a:rPr>
                        <a:t>2</a:t>
                      </a:r>
                      <a:endParaRPr lang="en-US" sz="1400" b="0" dirty="0">
                        <a:solidFill>
                          <a:srgbClr val="002060"/>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3</a:t>
                      </a:r>
                    </a:p>
                  </a:txBody>
                  <a:tcPr>
                    <a:cell3D prstMaterial="dkEdge">
                      <a:bevel w="77470" h="12700" prst="softRound"/>
                      <a:lightRig rig="flood" dir="t"/>
                    </a:cell3D>
                    <a:solidFill>
                      <a:schemeClr val="accent1"/>
                    </a:solidFill>
                  </a:tcPr>
                </a:tc>
                <a:tc>
                  <a:txBody>
                    <a:bodyPr/>
                    <a:lstStyle/>
                    <a:p>
                      <a:pPr algn="ctr"/>
                      <a:r>
                        <a:rPr lang="en-US" sz="1400" b="0" dirty="0" smtClean="0"/>
                        <a:t>4</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rPr>
                        <a:t>43-49</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5 - 50</a:t>
                      </a:r>
                      <a:r>
                        <a:rPr lang="en-US" sz="1800" b="1" baseline="30000" dirty="0" smtClean="0"/>
                        <a:t>th</a:t>
                      </a:r>
                      <a:r>
                        <a:rPr lang="en-US" sz="1800" b="1" dirty="0" smtClean="0"/>
                        <a:t> </a:t>
                      </a:r>
                    </a:p>
                  </a:txBody>
                  <a:tcPr>
                    <a:cell3D prstMaterial="dkEdge">
                      <a:bevel w="77470" h="12700" prst="softRound"/>
                      <a:lightRig rig="flood" dir="t"/>
                    </a:cell3D>
                    <a:solidFill>
                      <a:srgbClr val="00B050"/>
                    </a:solidFill>
                  </a:tcPr>
                </a:tc>
                <a:tc>
                  <a:txBody>
                    <a:bodyPr/>
                    <a:lstStyle/>
                    <a:p>
                      <a:pPr algn="ctr"/>
                      <a:r>
                        <a:rPr lang="en-US" sz="1400" b="0" dirty="0" smtClean="0"/>
                        <a:t>6</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7</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8</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9</a:t>
                      </a:r>
                      <a:endParaRPr lang="en-US" sz="1400" b="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10</a:t>
                      </a:r>
                    </a:p>
                  </a:txBody>
                  <a:tcPr>
                    <a:cell3D prstMaterial="dkEdge">
                      <a:bevel w="77470" h="12700" prst="softRound"/>
                      <a:lightRig rig="flood" dir="t"/>
                    </a:cell3D>
                    <a:solidFill>
                      <a:schemeClr val="accent1"/>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rgbClr val="002060"/>
                          </a:solidFill>
                          <a:effectLst>
                            <a:outerShdw blurRad="38100" dist="38100" dir="2700000" algn="tl">
                              <a:srgbClr val="000000">
                                <a:alpha val="43137"/>
                              </a:srgbClr>
                            </a:outerShdw>
                          </a:effectLst>
                        </a:rPr>
                        <a:t>50</a:t>
                      </a:r>
                      <a:endParaRPr lang="en-US" sz="1400" b="1" dirty="0">
                        <a:solidFill>
                          <a:srgbClr val="00206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12</a:t>
                      </a:r>
                    </a:p>
                  </a:txBody>
                  <a:tcPr>
                    <a:cell3D prstMaterial="dkEdge">
                      <a:bevel w="77470" h="12700" prst="softRound"/>
                      <a:lightRig rig="flood" dir="t"/>
                    </a:cell3D>
                    <a:solidFill>
                      <a:schemeClr val="accent1"/>
                    </a:solidFill>
                  </a:tcPr>
                </a:tc>
                <a:tc>
                  <a:txBody>
                    <a:bodyPr/>
                    <a:lstStyle/>
                    <a:p>
                      <a:pPr algn="ctr"/>
                      <a:r>
                        <a:rPr lang="en-US" sz="1400" b="0" dirty="0" smtClean="0"/>
                        <a:t>13</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14</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15</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16</a:t>
                      </a:r>
                      <a:endParaRPr lang="en-US" sz="1400" b="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17</a:t>
                      </a:r>
                    </a:p>
                  </a:txBody>
                  <a:tcPr>
                    <a:cell3D prstMaterial="dkEdge">
                      <a:bevel w="77470" h="12700" prst="softRound"/>
                      <a:lightRig rig="flood" dir="t"/>
                    </a:cell3D>
                    <a:solidFill>
                      <a:schemeClr val="accent1"/>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1"/>
                    </a:solidFill>
                  </a:tcPr>
                </a:tc>
                <a:tc>
                  <a:txBody>
                    <a:bodyPr/>
                    <a:lstStyle/>
                    <a:p>
                      <a:pPr algn="ctr"/>
                      <a:endParaRPr lang="en-US" sz="14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19</a:t>
                      </a:r>
                    </a:p>
                  </a:txBody>
                  <a:tcPr>
                    <a:cell3D prstMaterial="dkEdge">
                      <a:bevel w="77470" h="12700" prst="softRound"/>
                      <a:lightRig rig="flood" dir="t"/>
                    </a:cell3D>
                    <a:solidFill>
                      <a:schemeClr val="accent1"/>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21</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23</a:t>
                      </a:r>
                      <a:endParaRPr lang="en-US" sz="1400" b="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24</a:t>
                      </a:r>
                    </a:p>
                  </a:txBody>
                  <a:tcPr>
                    <a:cell3D prstMaterial="dkEdge">
                      <a:bevel w="77470" h="12700" prst="softRound"/>
                      <a:lightRig rig="flood" dir="t"/>
                    </a:cell3D>
                    <a:solidFill>
                      <a:schemeClr val="accent1"/>
                    </a:solidFill>
                  </a:tcPr>
                </a:tc>
                <a:tc>
                  <a:txBody>
                    <a:bodyPr/>
                    <a:lstStyle/>
                    <a:p>
                      <a:pPr algn="ctr"/>
                      <a:r>
                        <a:rPr lang="en-US" sz="1400" b="0" dirty="0" smtClean="0"/>
                        <a:t>25</a:t>
                      </a:r>
                      <a:endParaRPr lang="en-US" sz="1400" b="0" dirty="0"/>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29</a:t>
                      </a:r>
                    </a:p>
                  </a:txBody>
                  <a:tcPr>
                    <a:cell3D prstMaterial="dkEdge">
                      <a:bevel w="77470" h="12700" prst="softRound"/>
                      <a:lightRig rig="flood" dir="t"/>
                    </a:cell3D>
                    <a:solidFill>
                      <a:schemeClr val="accent1"/>
                    </a:solidFill>
                  </a:tcPr>
                </a:tc>
                <a:tc>
                  <a:txBody>
                    <a:bodyPr/>
                    <a:lstStyle/>
                    <a:p>
                      <a:pPr algn="ctr"/>
                      <a:r>
                        <a:rPr lang="en-US" sz="1400" dirty="0" smtClean="0"/>
                        <a:t>30</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a:t>
                      </a:r>
                      <a:endParaRPr lang="en-US" sz="1400" dirty="0"/>
                    </a:p>
                  </a:txBody>
                  <a:tcPr>
                    <a:cell3D prstMaterial="dkEdge">
                      <a:bevel w="77470" h="12700" prst="softRound"/>
                      <a:lightRig rig="flood" dir="t"/>
                    </a:cell3D>
                    <a:solidFill>
                      <a:srgbClr val="CDD3D3"/>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rgbClr val="CDD3D3"/>
                    </a:solidFill>
                  </a:tcPr>
                </a:tc>
                <a:tc>
                  <a:txBody>
                    <a:bodyPr/>
                    <a:lstStyle/>
                    <a:p>
                      <a:pPr algn="ctr"/>
                      <a:r>
                        <a:rPr lang="en-US" sz="1400" dirty="0" smtClean="0"/>
                        <a:t>3</a:t>
                      </a:r>
                      <a:endParaRPr lang="en-US" sz="1400" dirty="0"/>
                    </a:p>
                  </a:txBody>
                  <a:tcPr>
                    <a:cell3D prstMaterial="dkEdge">
                      <a:bevel w="77470" h="12700" prst="softRound"/>
                      <a:lightRig rig="flood" dir="t"/>
                    </a:cell3D>
                    <a:solidFill>
                      <a:srgbClr val="CDD3D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4</a:t>
                      </a:r>
                    </a:p>
                  </a:txBody>
                  <a:tcPr>
                    <a:cell3D prstMaterial="dkEdge">
                      <a:bevel w="77470" h="12700" prst="softRound"/>
                      <a:lightRig rig="flood" dir="t"/>
                    </a:cell3D>
                    <a:solidFill>
                      <a:srgbClr val="CDD3D3"/>
                    </a:solidFill>
                  </a:tcPr>
                </a:tc>
                <a:tc>
                  <a:txBody>
                    <a:bodyPr/>
                    <a:lstStyle/>
                    <a:p>
                      <a:pPr algn="ctr"/>
                      <a:r>
                        <a:rPr lang="en-US" sz="1400" b="0" dirty="0" smtClean="0"/>
                        <a:t>5</a:t>
                      </a:r>
                      <a:endParaRPr lang="en-US" sz="1400" b="0" dirty="0"/>
                    </a:p>
                  </a:txBody>
                  <a:tcPr>
                    <a:cell3D prstMaterial="dkEdge">
                      <a:bevel w="77470" h="12700" prst="softRound"/>
                      <a:lightRig rig="flood" dir="t"/>
                    </a:cell3D>
                    <a:solidFill>
                      <a:srgbClr val="CDD3D3"/>
                    </a:solidFill>
                  </a:tcPr>
                </a:tc>
                <a:tc>
                  <a:txBody>
                    <a:bodyPr/>
                    <a:lstStyle/>
                    <a:p>
                      <a:pPr algn="ctr"/>
                      <a:endParaRPr lang="en-US" sz="1400" b="0" dirty="0"/>
                    </a:p>
                  </a:txBody>
                  <a:tcPr>
                    <a:cell3D prstMaterial="dkEdge">
                      <a:bevel w="77470" h="12700" prst="softRound"/>
                      <a:lightRig rig="flood" dir="t"/>
                    </a:cell3D>
                    <a:solidFill>
                      <a:srgbClr val="EFF3F7"/>
                    </a:solidFill>
                  </a:tcPr>
                </a:tc>
              </a:tr>
            </a:tbl>
          </a:graphicData>
        </a:graphic>
      </p:graphicFrame>
      <p:sp>
        <p:nvSpPr>
          <p:cNvPr id="3" name="Rectangle 2"/>
          <p:cNvSpPr/>
          <p:nvPr/>
        </p:nvSpPr>
        <p:spPr>
          <a:xfrm>
            <a:off x="4592320" y="3992880"/>
            <a:ext cx="1046480" cy="30480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730" y="5029200"/>
            <a:ext cx="1041110" cy="369426"/>
          </a:xfrm>
          <a:prstGeom prst="rect">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2280" y="6096000"/>
            <a:ext cx="8224520" cy="461665"/>
          </a:xfrm>
          <a:prstGeom prst="rect">
            <a:avLst/>
          </a:prstGeom>
          <a:solidFill>
            <a:srgbClr val="C0000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The 40</a:t>
            </a:r>
            <a:r>
              <a:rPr lang="en-US" sz="2400" b="1" baseline="30000" dirty="0" smtClean="0">
                <a:ln/>
                <a:solidFill>
                  <a:schemeClr val="accent3"/>
                </a:solidFill>
              </a:rPr>
              <a:t>th</a:t>
            </a:r>
            <a:r>
              <a:rPr lang="en-US" sz="2400" b="1" dirty="0" smtClean="0">
                <a:ln/>
                <a:solidFill>
                  <a:schemeClr val="accent3"/>
                </a:solidFill>
              </a:rPr>
              <a:t> Day of the Omer is not on the 2</a:t>
            </a:r>
            <a:r>
              <a:rPr lang="en-US" sz="2400" b="1" baseline="30000" dirty="0" smtClean="0">
                <a:ln/>
                <a:solidFill>
                  <a:schemeClr val="accent3"/>
                </a:solidFill>
              </a:rPr>
              <a:t>nd</a:t>
            </a:r>
            <a:r>
              <a:rPr lang="en-US" sz="2400" b="1" dirty="0" smtClean="0">
                <a:ln/>
                <a:solidFill>
                  <a:schemeClr val="accent3"/>
                </a:solidFill>
              </a:rPr>
              <a:t> month 27</a:t>
            </a:r>
            <a:r>
              <a:rPr lang="en-US" sz="2400" b="1" baseline="30000" dirty="0" smtClean="0">
                <a:ln/>
                <a:solidFill>
                  <a:schemeClr val="accent3"/>
                </a:solidFill>
              </a:rPr>
              <a:t>th</a:t>
            </a:r>
            <a:r>
              <a:rPr lang="en-US" sz="2400" b="1" dirty="0" smtClean="0">
                <a:ln/>
                <a:solidFill>
                  <a:schemeClr val="accent3"/>
                </a:solidFill>
              </a:rPr>
              <a:t> day!</a:t>
            </a:r>
            <a:endParaRPr lang="en-US" sz="3200" b="1" cap="none" spc="0" dirty="0">
              <a:ln/>
              <a:solidFill>
                <a:schemeClr val="accent3"/>
              </a:solidFill>
              <a:effectLst/>
            </a:endParaRPr>
          </a:p>
        </p:txBody>
      </p:sp>
      <p:sp>
        <p:nvSpPr>
          <p:cNvPr id="8" name="Rectangle 7"/>
          <p:cNvSpPr/>
          <p:nvPr/>
        </p:nvSpPr>
        <p:spPr>
          <a:xfrm>
            <a:off x="76200" y="241845"/>
            <a:ext cx="9007130" cy="584775"/>
          </a:xfrm>
          <a:prstGeom prst="rect">
            <a:avLst/>
          </a:prstGeom>
          <a:solidFill>
            <a:schemeClr val="accent4">
              <a:lumMod val="20000"/>
              <a:lumOff val="80000"/>
            </a:schemeClr>
          </a:solidFill>
          <a:ln w="57150">
            <a:solidFill>
              <a:schemeClr val="accent2"/>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200" b="1" dirty="0" err="1" smtClean="0">
                <a:ln w="11430">
                  <a:solidFill>
                    <a:schemeClr val="tx1"/>
                  </a:solidFill>
                </a:ln>
                <a:solidFill>
                  <a:schemeClr val="accent5"/>
                </a:solidFill>
                <a:effectLst>
                  <a:outerShdw blurRad="50800" dist="39000" dir="5460000" algn="tl">
                    <a:srgbClr val="000000">
                      <a:alpha val="38000"/>
                    </a:srgbClr>
                  </a:outerShdw>
                </a:effectLst>
                <a:latin typeface="Ravie" pitchFamily="82" charset="0"/>
              </a:rPr>
              <a:t>Luni</a:t>
            </a:r>
            <a:r>
              <a:rPr lang="en-US" sz="3200" b="1" dirty="0" smtClean="0">
                <a:ln w="11430">
                  <a:solidFill>
                    <a:schemeClr val="tx1"/>
                  </a:solidFill>
                </a:ln>
                <a:solidFill>
                  <a:schemeClr val="accent5"/>
                </a:solidFill>
                <a:effectLst>
                  <a:outerShdw blurRad="50800" dist="39000" dir="5460000" algn="tl">
                    <a:srgbClr val="000000">
                      <a:alpha val="38000"/>
                    </a:srgbClr>
                  </a:outerShdw>
                </a:effectLst>
                <a:latin typeface="Ravie" pitchFamily="82" charset="0"/>
              </a:rPr>
              <a:t>-Solar:</a:t>
            </a:r>
            <a:r>
              <a:rPr lang="en-US" sz="3200" b="1" dirty="0" smtClean="0">
                <a:ln w="11430">
                  <a:solidFill>
                    <a:schemeClr val="tx1"/>
                  </a:solidFill>
                </a:ln>
                <a:solidFill>
                  <a:schemeClr val="accent5"/>
                </a:solidFill>
                <a:effectLst>
                  <a:outerShdw blurRad="50800" dist="39000" dir="5460000" algn="tl">
                    <a:srgbClr val="000000">
                      <a:alpha val="38000"/>
                    </a:srgbClr>
                  </a:outerShdw>
                </a:effectLst>
              </a:rPr>
              <a:t>  </a:t>
            </a:r>
            <a:r>
              <a:rPr lang="en-US" sz="3200" b="1" dirty="0" smtClean="0">
                <a:ln w="11430"/>
                <a:solidFill>
                  <a:sysClr val="windowText" lastClr="000000"/>
                </a:solidFill>
                <a:effectLst>
                  <a:outerShdw blurRad="50800" dist="39000" dir="5460000" algn="tl">
                    <a:srgbClr val="000000">
                      <a:alpha val="38000"/>
                    </a:srgbClr>
                  </a:outerShdw>
                </a:effectLst>
              </a:rPr>
              <a:t>Fri</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FF0000"/>
                </a:solidFill>
                <a:effectLst>
                  <a:outerShdw blurRad="50800" dist="39000" dir="5460000" algn="tl">
                    <a:srgbClr val="000000">
                      <a:alpha val="38000"/>
                    </a:srgbClr>
                  </a:outerShdw>
                </a:effectLst>
              </a:rPr>
              <a:t>Passover; </a:t>
            </a:r>
            <a:r>
              <a:rPr lang="en-US" sz="3200" b="1" dirty="0" smtClean="0">
                <a:ln w="11430"/>
                <a:solidFill>
                  <a:sysClr val="windowText" lastClr="000000"/>
                </a:solidFill>
                <a:effectLst>
                  <a:outerShdw blurRad="50800" dist="39000" dir="5460000" algn="tl">
                    <a:srgbClr val="000000">
                      <a:alpha val="38000"/>
                    </a:srgbClr>
                  </a:outerShdw>
                </a:effectLst>
              </a:rPr>
              <a:t>Abib 16 </a:t>
            </a:r>
            <a:r>
              <a:rPr lang="en-US" sz="3200" b="1" dirty="0" smtClean="0">
                <a:ln w="11430"/>
                <a:solidFill>
                  <a:srgbClr val="00B050"/>
                </a:solidFill>
                <a:effectLst>
                  <a:outerShdw blurRad="50800" dist="39000" dir="5460000" algn="tl">
                    <a:srgbClr val="000000">
                      <a:alpha val="38000"/>
                    </a:srgbClr>
                  </a:outerShdw>
                </a:effectLst>
              </a:rPr>
              <a:t>Firstfruits</a:t>
            </a:r>
            <a:endParaRPr lang="en-US" sz="3200" b="1" dirty="0">
              <a:ln w="11430"/>
              <a:solidFill>
                <a:srgbClr val="00B050"/>
              </a:solidFill>
              <a:effectLst>
                <a:outerShdw blurRad="50800" dist="39000" dir="5460000" algn="tl">
                  <a:srgbClr val="000000">
                    <a:alpha val="38000"/>
                  </a:srgbClr>
                </a:outerShdw>
              </a:effectLst>
            </a:endParaRPr>
          </a:p>
        </p:txBody>
      </p:sp>
      <p:sp>
        <p:nvSpPr>
          <p:cNvPr id="9" name="Rectangle 8"/>
          <p:cNvSpPr/>
          <p:nvPr/>
        </p:nvSpPr>
        <p:spPr>
          <a:xfrm>
            <a:off x="4572000" y="4353560"/>
            <a:ext cx="1066800" cy="346854"/>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Users\Rae\Desktop\Art New Grammar 101\white man clip art\X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336123"/>
            <a:ext cx="318755" cy="3642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45080" y="3596951"/>
            <a:ext cx="5119355" cy="338554"/>
          </a:xfrm>
          <a:prstGeom prst="rect">
            <a:avLst/>
          </a:prstGeom>
          <a:solidFill>
            <a:schemeClr val="accent4">
              <a:lumMod val="60000"/>
              <a:lumOff val="40000"/>
            </a:schemeClr>
          </a:solidFill>
          <a:ln w="38100">
            <a:solidFill>
              <a:srgbClr val="FF0000"/>
            </a:solidFill>
          </a:ln>
          <a:scene3d>
            <a:camera prst="orthographicFront"/>
            <a:lightRig rig="threePt" dir="t"/>
          </a:scene3d>
          <a:sp3d>
            <a:bevelT/>
          </a:sp3d>
        </p:spPr>
        <p:txBody>
          <a:bodyPr wrap="square" rtlCol="0">
            <a:spAutoFit/>
          </a:bodyPr>
          <a:lstStyle/>
          <a:p>
            <a:pPr algn="ctr"/>
            <a:r>
              <a:rPr lang="en-US" sz="1600" b="1" dirty="0" smtClean="0">
                <a:ln w="1905"/>
                <a:solidFill>
                  <a:srgbClr val="C00000"/>
                </a:solidFill>
                <a:effectLst>
                  <a:innerShdw blurRad="69850" dist="43180" dir="5400000">
                    <a:srgbClr val="000000">
                      <a:alpha val="65000"/>
                    </a:srgbClr>
                  </a:innerShdw>
                </a:effectLst>
              </a:rPr>
              <a:t>Remember: Lag </a:t>
            </a:r>
            <a:r>
              <a:rPr lang="en-US" sz="1600" b="1" dirty="0" err="1" smtClean="0">
                <a:ln w="1905"/>
                <a:solidFill>
                  <a:srgbClr val="C00000"/>
                </a:solidFill>
                <a:effectLst>
                  <a:innerShdw blurRad="69850" dist="43180" dir="5400000">
                    <a:srgbClr val="000000">
                      <a:alpha val="65000"/>
                    </a:srgbClr>
                  </a:innerShdw>
                </a:effectLst>
              </a:rPr>
              <a:t>Ba’Omer</a:t>
            </a:r>
            <a:r>
              <a:rPr lang="en-US" sz="1600" b="1" dirty="0" smtClean="0">
                <a:ln w="1905"/>
                <a:solidFill>
                  <a:srgbClr val="C00000"/>
                </a:solidFill>
                <a:effectLst>
                  <a:innerShdw blurRad="69850" dist="43180" dir="5400000">
                    <a:srgbClr val="000000">
                      <a:alpha val="65000"/>
                    </a:srgbClr>
                  </a:innerShdw>
                </a:effectLst>
              </a:rPr>
              <a:t> is always counted from Abib 16</a:t>
            </a:r>
            <a:endParaRPr lang="en-US" sz="16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34165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25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6" presetClass="emph" presetSubtype="0" fill="hold" grpId="1" nodeType="afterEffect">
                                  <p:stCondLst>
                                    <p:cond delay="0"/>
                                  </p:stCondLst>
                                  <p:childTnLst>
                                    <p:animScale>
                                      <p:cBhvr>
                                        <p:cTn id="19" dur="2000" fill="hold"/>
                                        <p:tgtEl>
                                          <p:spTgt spid="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1000"/>
                                        <p:tgtEl>
                                          <p:spTgt spid="7"/>
                                        </p:tgtEl>
                                      </p:cBhvr>
                                    </p:animEffect>
                                  </p:childTnLst>
                                </p:cTn>
                              </p:par>
                            </p:childTnLst>
                          </p:cTn>
                        </p:par>
                        <p:par>
                          <p:cTn id="25" fill="hold">
                            <p:stCondLst>
                              <p:cond delay="1000"/>
                            </p:stCondLst>
                            <p:childTnLst>
                              <p:par>
                                <p:cTn id="26" presetID="26" presetClass="entr" presetSubtype="0"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par>
                          <p:cTn id="46" fill="hold">
                            <p:stCondLst>
                              <p:cond delay="6000"/>
                            </p:stCondLst>
                            <p:childTnLst>
                              <p:par>
                                <p:cTn id="47" presetID="8" presetClass="emph" presetSubtype="0" fill="hold" grpId="1" nodeType="afterEffect">
                                  <p:stCondLst>
                                    <p:cond delay="0"/>
                                  </p:stCondLst>
                                  <p:childTnLst>
                                    <p:animRot by="21600000">
                                      <p:cBhvr>
                                        <p:cTn id="48"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9" grpId="0" animBg="1"/>
      <p:bldP spid="9"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09600" y="990600"/>
            <a:ext cx="4267200" cy="3070384"/>
          </a:xfrm>
        </p:spPr>
        <p:txBody>
          <a:bodyPr>
            <a:normAutofit/>
            <a:scene3d>
              <a:camera prst="orthographicFront"/>
              <a:lightRig rig="threePt" dir="t"/>
            </a:scene3d>
            <a:sp3d extrusionH="57150">
              <a:bevelT w="38100" h="38100"/>
            </a:sp3d>
          </a:bodyPr>
          <a:lstStyle/>
          <a:p>
            <a:pPr marL="342900" indent="-342900">
              <a:buFont typeface="+mj-lt"/>
              <a:buAutoNum type="arabicPeriod" startAt="3"/>
            </a:pPr>
            <a:r>
              <a:rPr lang="en-US" sz="2400" b="1" dirty="0" smtClean="0">
                <a:solidFill>
                  <a:schemeClr val="accent5">
                    <a:lumMod val="75000"/>
                  </a:schemeClr>
                </a:solidFill>
              </a:rPr>
              <a:t>Yahuah’s calendar will </a:t>
            </a:r>
            <a:br>
              <a:rPr lang="en-US" sz="2400" b="1" dirty="0" smtClean="0">
                <a:solidFill>
                  <a:schemeClr val="accent5">
                    <a:lumMod val="75000"/>
                  </a:schemeClr>
                </a:solidFill>
              </a:rPr>
            </a:br>
            <a:r>
              <a:rPr lang="en-US" sz="2400" b="1" dirty="0" smtClean="0">
                <a:solidFill>
                  <a:schemeClr val="accent5">
                    <a:lumMod val="75000"/>
                  </a:schemeClr>
                </a:solidFill>
              </a:rPr>
              <a:t>also mark out prophetic end-time events so His people can know where they are in the stream of time as Revelation unfolds.</a:t>
            </a:r>
          </a:p>
          <a:p>
            <a:pPr marL="628650" lvl="1" indent="-171450">
              <a:buFont typeface="Wingdings" pitchFamily="2" charset="2"/>
              <a:buChar char="ü"/>
            </a:pPr>
            <a:r>
              <a:rPr lang="en-US" sz="2000" b="1" dirty="0" smtClean="0">
                <a:solidFill>
                  <a:schemeClr val="accent2">
                    <a:lumMod val="75000"/>
                  </a:schemeClr>
                </a:solidFill>
              </a:rPr>
              <a:t>Feasts &amp; Festivals are strong  </a:t>
            </a:r>
            <a:br>
              <a:rPr lang="en-US" sz="2000" b="1" dirty="0" smtClean="0">
                <a:solidFill>
                  <a:schemeClr val="accent2">
                    <a:lumMod val="75000"/>
                  </a:schemeClr>
                </a:solidFill>
              </a:rPr>
            </a:br>
            <a:r>
              <a:rPr lang="en-US" sz="2000" b="1" dirty="0" smtClean="0">
                <a:solidFill>
                  <a:schemeClr val="accent2">
                    <a:lumMod val="75000"/>
                  </a:schemeClr>
                </a:solidFill>
              </a:rPr>
              <a:t>  markers in Revelation.</a:t>
            </a:r>
          </a:p>
        </p:txBody>
      </p:sp>
      <p:sp>
        <p:nvSpPr>
          <p:cNvPr id="4" name="Slide Number Placeholder 3"/>
          <p:cNvSpPr>
            <a:spLocks noGrp="1"/>
          </p:cNvSpPr>
          <p:nvPr>
            <p:ph type="sldNum" sz="quarter" idx="12"/>
          </p:nvPr>
        </p:nvSpPr>
        <p:spPr/>
        <p:txBody>
          <a:bodyPr/>
          <a:lstStyle/>
          <a:p>
            <a:fld id="{5C014052-953B-4273-8F47-BF25327D5B24}" type="slidenum">
              <a:rPr lang="en-US" smtClean="0"/>
              <a:pPr/>
              <a:t>3</a:t>
            </a:fld>
            <a:endParaRPr lang="en-US" dirty="0"/>
          </a:p>
        </p:txBody>
      </p:sp>
      <p:sp>
        <p:nvSpPr>
          <p:cNvPr id="5" name="Title 4"/>
          <p:cNvSpPr>
            <a:spLocks noGrp="1"/>
          </p:cNvSpPr>
          <p:nvPr>
            <p:ph type="title"/>
          </p:nvPr>
        </p:nvSpPr>
        <p:spPr>
          <a:xfrm>
            <a:off x="0" y="228600"/>
            <a:ext cx="9144000" cy="685800"/>
          </a:xfrm>
        </p:spPr>
        <p:txBody>
          <a:bodyPr>
            <a:scene3d>
              <a:camera prst="orthographicFront"/>
              <a:lightRig rig="threePt" dir="t"/>
            </a:scene3d>
            <a:sp3d extrusionH="57150">
              <a:bevelT w="38100" h="38100"/>
            </a:sp3d>
          </a:bodyPr>
          <a:lstStyle/>
          <a:p>
            <a:pPr algn="ctr"/>
            <a:r>
              <a:rPr lang="en-US" sz="4000" dirty="0" smtClean="0">
                <a:solidFill>
                  <a:schemeClr val="accent1">
                    <a:lumMod val="50000"/>
                  </a:schemeClr>
                </a:solidFill>
                <a:latin typeface="Matura MT Script Capitals" pitchFamily="66" charset="0"/>
              </a:rPr>
              <a:t>Yahuah’s Calendar: Another Mandate</a:t>
            </a:r>
            <a:endParaRPr lang="en-US" sz="4000" dirty="0">
              <a:solidFill>
                <a:schemeClr val="accent1">
                  <a:lumMod val="50000"/>
                </a:schemeClr>
              </a:solidFill>
              <a:latin typeface="Matura MT Script Capitals" pitchFamily="66" charset="0"/>
            </a:endParaRP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860" b="860"/>
          <a:stretch>
            <a:fillRect/>
          </a:stretch>
        </p:blipFill>
        <p:spPr>
          <a:xfrm>
            <a:off x="4876800" y="1195864"/>
            <a:ext cx="3733800" cy="2837803"/>
          </a:xfrm>
        </p:spPr>
      </p:pic>
      <p:pic>
        <p:nvPicPr>
          <p:cNvPr id="2050" name="Picture 2" descr="C:\Users\Rae\Desktop\Rev end time ev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19600"/>
            <a:ext cx="6952488" cy="2172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28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30</a:t>
            </a:fld>
            <a:endParaRPr lang="en-US" dirty="0"/>
          </a:p>
        </p:txBody>
      </p:sp>
      <p:sp>
        <p:nvSpPr>
          <p:cNvPr id="5" name="Title 1"/>
          <p:cNvSpPr txBox="1">
            <a:spLocks/>
          </p:cNvSpPr>
          <p:nvPr/>
        </p:nvSpPr>
        <p:spPr>
          <a:xfrm>
            <a:off x="304800" y="-228600"/>
            <a:ext cx="8569960" cy="5029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998013812"/>
              </p:ext>
            </p:extLst>
          </p:nvPr>
        </p:nvGraphicFramePr>
        <p:xfrm>
          <a:off x="474980" y="995680"/>
          <a:ext cx="8229600" cy="5374640"/>
        </p:xfrm>
        <a:graphic>
          <a:graphicData uri="http://schemas.openxmlformats.org/drawingml/2006/table">
            <a:tbl>
              <a:tblPr firstRow="1" bandRow="1">
                <a:tableStyleId>{21E4AEA4-8DFA-4A89-87EB-49C32662AFE0}</a:tableStyleId>
              </a:tblPr>
              <a:tblGrid>
                <a:gridCol w="1028700"/>
                <a:gridCol w="1028700"/>
                <a:gridCol w="1028700"/>
                <a:gridCol w="1028700"/>
                <a:gridCol w="1028700"/>
                <a:gridCol w="1028700"/>
                <a:gridCol w="1028700"/>
                <a:gridCol w="1028700"/>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c>
                  <a:txBody>
                    <a:bodyPr/>
                    <a:lstStyle/>
                    <a:p>
                      <a:pPr algn="ctr"/>
                      <a:endParaRPr lang="en-US" sz="1600" dirty="0"/>
                    </a:p>
                  </a:txBody>
                  <a:tcPr>
                    <a:cell3D prstMaterial="dkEdge">
                      <a:bevel w="77470" h="12700" prst="softRound"/>
                      <a:lightRig rig="flood" dir="t"/>
                    </a:cell3D>
                    <a:solidFill>
                      <a:schemeClr val="bg1">
                        <a:lumMod val="50000"/>
                      </a:schemeClr>
                    </a:solidFill>
                  </a:tcPr>
                </a:tc>
              </a:tr>
              <a:tr h="330200">
                <a:tc>
                  <a:txBody>
                    <a:bodyPr/>
                    <a:lstStyle/>
                    <a:p>
                      <a:pPr algn="ctr"/>
                      <a:endParaRPr lang="en-US" sz="1400" dirty="0"/>
                    </a:p>
                  </a:txBody>
                  <a:tcPr>
                    <a:cell3D prstMaterial="dkEdge">
                      <a:bevel w="77470" h="12700" prst="softRound"/>
                      <a:lightRig rig="flood" dir="t"/>
                    </a:cell3D>
                    <a:solidFill>
                      <a:srgbClr val="EFF3F7"/>
                    </a:solidFill>
                  </a:tcPr>
                </a:tc>
                <a:tc>
                  <a:txBody>
                    <a:bodyPr/>
                    <a:lstStyle/>
                    <a:p>
                      <a:pPr algn="ctr"/>
                      <a:endParaRPr lang="en-US" sz="1400" dirty="0"/>
                    </a:p>
                  </a:txBody>
                  <a:tcPr>
                    <a:cell3D prstMaterial="dkEdge">
                      <a:bevel w="77470" h="12700" prst="softRound"/>
                      <a:lightRig rig="flood" dir="t"/>
                    </a:cell3D>
                    <a:solidFill>
                      <a:srgbClr val="EFF3F7"/>
                    </a:solidFill>
                  </a:tcPr>
                </a:tc>
                <a:tc>
                  <a:txBody>
                    <a:bodyPr/>
                    <a:lstStyle/>
                    <a:p>
                      <a:pPr algn="ctr"/>
                      <a:endParaRPr lang="en-US" sz="1400" dirty="0"/>
                    </a:p>
                  </a:txBody>
                  <a:tcPr>
                    <a:cell3D prstMaterial="dkEdge">
                      <a:bevel w="77470" h="12700" prst="softRound"/>
                      <a:lightRig rig="flood" dir="t"/>
                    </a:cell3D>
                    <a:solidFill>
                      <a:srgbClr val="EFF3F7"/>
                    </a:solidFill>
                  </a:tcPr>
                </a:tc>
                <a:tc>
                  <a:txBody>
                    <a:bodyPr/>
                    <a:lstStyle/>
                    <a:p>
                      <a:pPr algn="ctr"/>
                      <a:endParaRPr lang="en-US" sz="2000" b="1" dirty="0"/>
                    </a:p>
                  </a:txBody>
                  <a:tcPr>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Abib 1</a:t>
                      </a:r>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t>3</a:t>
                      </a:r>
                      <a:endParaRPr lang="en-US" sz="1400" b="0" dirty="0"/>
                    </a:p>
                  </a:txBody>
                  <a:tcPr>
                    <a:cell3D prstMaterial="dkEdge">
                      <a:bevel w="77470" h="12700" prst="softRound"/>
                      <a:lightRig rig="flood" dir="t"/>
                    </a:cell3D>
                    <a:solidFill>
                      <a:srgbClr val="F2D8CF"/>
                    </a:solidFill>
                  </a:tcPr>
                </a:tc>
                <a:tc>
                  <a:txBody>
                    <a:bodyPr/>
                    <a:lstStyle/>
                    <a:p>
                      <a:pPr algn="ctr"/>
                      <a:r>
                        <a:rPr lang="en-US" sz="2000" b="1" dirty="0" smtClean="0">
                          <a:solidFill>
                            <a:schemeClr val="accent6">
                              <a:lumMod val="50000"/>
                            </a:schemeClr>
                          </a:solidFill>
                        </a:rPr>
                        <a:t>Omer</a:t>
                      </a:r>
                      <a:endParaRPr lang="en-US" sz="20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dirty="0" smtClean="0"/>
                        <a:t>4</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5</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6</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7</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8</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9</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t>10</a:t>
                      </a:r>
                      <a:endParaRPr lang="en-US" sz="1400" b="0" dirty="0"/>
                    </a:p>
                  </a:txBody>
                  <a:tcPr>
                    <a:cell3D prstMaterial="dkEdge">
                      <a:bevel w="77470" h="12700" prst="softRound"/>
                      <a:lightRig rig="flood" dir="t"/>
                    </a:cell3D>
                    <a:solidFill>
                      <a:srgbClr val="F2D8CF"/>
                    </a:solidFill>
                  </a:tcPr>
                </a:tc>
                <a:tc>
                  <a:txBody>
                    <a:bodyPr/>
                    <a:lstStyle/>
                    <a:p>
                      <a:pPr algn="ctr"/>
                      <a:r>
                        <a:rPr lang="en-US" sz="2000" b="1" dirty="0" smtClean="0">
                          <a:solidFill>
                            <a:schemeClr val="accent6">
                              <a:lumMod val="50000"/>
                            </a:schemeClr>
                          </a:solidFill>
                        </a:rPr>
                        <a:t>Count</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dirty="0" smtClean="0"/>
                        <a:t>11</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12</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t>13</a:t>
                      </a:r>
                      <a:endParaRPr lang="en-US" sz="1400" b="0" dirty="0"/>
                    </a:p>
                  </a:txBody>
                  <a:tcPr>
                    <a:cell3D prstMaterial="dkEdge">
                      <a:bevel w="77470" h="12700" prst="softRound"/>
                      <a:lightRig rig="flood" dir="t"/>
                    </a:cell3D>
                    <a:solidFill>
                      <a:srgbClr val="F2D8CF"/>
                    </a:solidFill>
                  </a:tcPr>
                </a:tc>
                <a:tc>
                  <a:txBody>
                    <a:bodyPr/>
                    <a:lstStyle/>
                    <a:p>
                      <a:pPr algn="ctr"/>
                      <a:r>
                        <a:rPr lang="en-US" sz="1800" b="1" dirty="0" smtClean="0">
                          <a:solidFill>
                            <a:schemeClr val="bg1"/>
                          </a:solidFill>
                        </a:rPr>
                        <a:t>14</a:t>
                      </a:r>
                      <a:r>
                        <a:rPr lang="en-US" sz="1800" b="1" baseline="0" dirty="0" smtClean="0">
                          <a:solidFill>
                            <a:schemeClr val="bg1"/>
                          </a:solidFill>
                        </a:rPr>
                        <a:t> - P/O</a:t>
                      </a:r>
                      <a:endParaRPr lang="en-US" sz="1800" b="1" dirty="0">
                        <a:solidFill>
                          <a:schemeClr val="bg1"/>
                        </a:solidFill>
                      </a:endParaRPr>
                    </a:p>
                  </a:txBody>
                  <a:tcPr>
                    <a:cell3D prstMaterial="dkEdge">
                      <a:bevel w="77470" h="12700" prst="softRound"/>
                      <a:lightRig rig="flood" dir="t"/>
                    </a:cell3D>
                    <a:gradFill>
                      <a:gsLst>
                        <a:gs pos="0">
                          <a:srgbClr val="FF0000"/>
                        </a:gs>
                        <a:gs pos="73000">
                          <a:srgbClr val="FF0000"/>
                        </a:gs>
                        <a:gs pos="78000">
                          <a:schemeClr val="accent6">
                            <a:lumMod val="50000"/>
                          </a:schemeClr>
                        </a:gs>
                      </a:gsLst>
                      <a:lin ang="0" scaled="1"/>
                    </a:gradFill>
                  </a:tcPr>
                </a:tc>
                <a:tc>
                  <a:txBody>
                    <a:bodyPr/>
                    <a:lstStyle/>
                    <a:p>
                      <a:pPr algn="ctr"/>
                      <a:r>
                        <a:rPr lang="en-US" sz="1400" b="1" dirty="0" smtClean="0">
                          <a:solidFill>
                            <a:schemeClr val="bg1"/>
                          </a:solidFill>
                        </a:rPr>
                        <a:t>15</a:t>
                      </a:r>
                      <a:r>
                        <a:rPr lang="en-US" sz="1400" b="1" baseline="0" dirty="0" smtClean="0">
                          <a:solidFill>
                            <a:schemeClr val="bg1"/>
                          </a:solidFill>
                        </a:rPr>
                        <a:t> - 1</a:t>
                      </a:r>
                      <a:r>
                        <a:rPr lang="en-US" sz="1400" b="1" baseline="30000" dirty="0" smtClean="0">
                          <a:solidFill>
                            <a:schemeClr val="bg1"/>
                          </a:solidFill>
                        </a:rPr>
                        <a:t>st</a:t>
                      </a:r>
                      <a:r>
                        <a:rPr lang="en-US" sz="1400" b="1" baseline="0" dirty="0" smtClean="0">
                          <a:solidFill>
                            <a:schemeClr val="bg1"/>
                          </a:solidFill>
                        </a:rPr>
                        <a:t> ULB</a:t>
                      </a:r>
                      <a:endParaRPr lang="en-US" sz="1400" b="1" dirty="0">
                        <a:solidFill>
                          <a:schemeClr val="bg1"/>
                        </a:solidFill>
                      </a:endParaRPr>
                    </a:p>
                  </a:txBody>
                  <a:tcPr>
                    <a:cell3D prstMaterial="dkEdge">
                      <a:bevel w="77470" h="12700" prst="softRound"/>
                      <a:lightRig rig="flood" dir="t"/>
                    </a:cell3D>
                    <a:solidFill>
                      <a:schemeClr val="accent6">
                        <a:lumMod val="50000"/>
                      </a:schemeClr>
                    </a:solidFill>
                  </a:tcPr>
                </a:tc>
                <a:tc>
                  <a:txBody>
                    <a:bodyPr/>
                    <a:lstStyle/>
                    <a:p>
                      <a:pPr algn="ctr"/>
                      <a:r>
                        <a:rPr lang="en-US" sz="1800" b="1" dirty="0" smtClean="0"/>
                        <a:t>16 - FF</a:t>
                      </a:r>
                      <a:endParaRPr lang="en-US" sz="1800" b="1" dirty="0"/>
                    </a:p>
                  </a:txBody>
                  <a:tcPr>
                    <a:cell3D prstMaterial="dkEdge">
                      <a:bevel w="77470" h="12700" prst="softRound"/>
                      <a:lightRig rig="flood" dir="t"/>
                    </a:cell3D>
                    <a:solidFill>
                      <a:srgbClr val="00B050"/>
                    </a:solidFill>
                  </a:tcPr>
                </a:tc>
                <a:tc>
                  <a:txBody>
                    <a:bodyPr/>
                    <a:lstStyle/>
                    <a:p>
                      <a:pPr algn="ctr"/>
                      <a:r>
                        <a:rPr lang="en-US" sz="1800" b="1" dirty="0" smtClean="0">
                          <a:solidFill>
                            <a:schemeClr val="bg1"/>
                          </a:solidFill>
                        </a:rPr>
                        <a:t>17 - </a:t>
                      </a:r>
                      <a:r>
                        <a:rPr lang="en-US" sz="1800" b="1" dirty="0" err="1" smtClean="0">
                          <a:solidFill>
                            <a:schemeClr val="bg1"/>
                          </a:solidFill>
                        </a:rPr>
                        <a:t>Sabb</a:t>
                      </a:r>
                      <a:endParaRPr lang="en-US" sz="1800" b="1" dirty="0">
                        <a:solidFill>
                          <a:schemeClr val="bg1"/>
                        </a:solidFill>
                      </a:endParaRPr>
                    </a:p>
                  </a:txBody>
                  <a:tcPr>
                    <a:cell3D prstMaterial="dkEdge">
                      <a:bevel w="77470" h="12700" prst="softRound"/>
                      <a:lightRig rig="flood" dir="t"/>
                    </a:cell3D>
                    <a:gradFill>
                      <a:gsLst>
                        <a:gs pos="0">
                          <a:schemeClr val="accent6">
                            <a:lumMod val="50000"/>
                          </a:schemeClr>
                        </a:gs>
                        <a:gs pos="73000">
                          <a:schemeClr val="accent6">
                            <a:lumMod val="50000"/>
                          </a:schemeClr>
                        </a:gs>
                        <a:gs pos="78000">
                          <a:srgbClr val="0070C0"/>
                        </a:gs>
                      </a:gsLst>
                      <a:lin ang="0" scaled="1"/>
                    </a:gradFill>
                  </a:tcPr>
                </a:tc>
                <a:tc>
                  <a:txBody>
                    <a:bodyPr/>
                    <a:lstStyle/>
                    <a:p>
                      <a:pPr algn="ctr"/>
                      <a:r>
                        <a:rPr lang="en-US" sz="1800" b="1" dirty="0" smtClean="0">
                          <a:solidFill>
                            <a:schemeClr val="accent6">
                              <a:lumMod val="50000"/>
                            </a:schemeClr>
                          </a:solidFill>
                        </a:rPr>
                        <a:t>1-2</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18</a:t>
                      </a: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t>23</a:t>
                      </a:r>
                      <a:endParaRPr lang="en-US" sz="1400" b="0" dirty="0"/>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accent6">
                              <a:lumMod val="50000"/>
                            </a:schemeClr>
                          </a:solidFill>
                        </a:rPr>
                        <a:t>3-9</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25</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26</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27</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t>28</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29</a:t>
                      </a:r>
                      <a:endParaRPr lang="en-US" sz="1400" dirty="0"/>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30</a:t>
                      </a: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Zif 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10-16</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Zif 2</a:t>
                      </a: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3</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4</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5</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6</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7</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8</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17-23</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9</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10</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11</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12</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13</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14</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15</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24-30</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16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17</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t>18 - 33</a:t>
                      </a:r>
                      <a:r>
                        <a:rPr lang="en-US" sz="1800" b="1" baseline="30000" dirty="0" smtClean="0"/>
                        <a:t>rd</a:t>
                      </a:r>
                      <a:r>
                        <a:rPr lang="en-US" sz="1800" b="1" dirty="0" smtClean="0"/>
                        <a:t> </a:t>
                      </a:r>
                      <a:endParaRPr lang="en-US" sz="1400" b="1"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baseline="0" dirty="0" smtClean="0"/>
                        <a:t>19</a:t>
                      </a:r>
                      <a:endParaRPr lang="en-US" sz="1800" b="0" baseline="0" dirty="0" smtClean="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31-37</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24</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bg1"/>
                          </a:solidFill>
                        </a:rPr>
                        <a:t>25 - 40th</a:t>
                      </a:r>
                      <a:endParaRPr lang="en-US" sz="1800" b="1" dirty="0">
                        <a:solidFill>
                          <a:schemeClr val="bg1"/>
                        </a:solidFill>
                      </a:endParaRPr>
                    </a:p>
                  </a:txBody>
                  <a:tcPr>
                    <a:cell3D prstMaterial="dkEdge">
                      <a:bevel w="77470" h="12700" prst="softRound"/>
                      <a:lightRig rig="flood" dir="t"/>
                    </a:cell3D>
                    <a:solidFill>
                      <a:schemeClr val="accent2">
                        <a:lumMod val="50000"/>
                      </a:schemeClr>
                    </a:solidFill>
                  </a:tcPr>
                </a:tc>
                <a:tc>
                  <a:txBody>
                    <a:bodyPr/>
                    <a:lstStyle/>
                    <a:p>
                      <a:pPr algn="ctr"/>
                      <a:r>
                        <a:rPr lang="en-US" sz="1400" b="0" dirty="0" smtClean="0"/>
                        <a:t>26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27</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28</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29</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38-44</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30</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t>Sivan</a:t>
                      </a:r>
                      <a:r>
                        <a:rPr lang="en-US" sz="1800" b="1" baseline="0" dirty="0" smtClean="0"/>
                        <a:t> 1</a:t>
                      </a:r>
                      <a:endParaRPr lang="en-US" sz="1400" b="1" dirty="0"/>
                    </a:p>
                  </a:txBody>
                  <a:tcPr>
                    <a:cell3D prstMaterial="dkEdge">
                      <a:bevel w="77470" h="12700" prst="softRound"/>
                      <a:lightRig rig="flood" dir="t"/>
                    </a:cell3D>
                    <a:solidFill>
                      <a:schemeClr val="accent1"/>
                    </a:solidFill>
                  </a:tcPr>
                </a:tc>
                <a:tc>
                  <a:txBody>
                    <a:bodyPr/>
                    <a:lstStyle/>
                    <a:p>
                      <a:pPr algn="ctr"/>
                      <a:r>
                        <a:rPr lang="en-US" sz="1800" b="0" dirty="0" smtClean="0"/>
                        <a:t>2</a:t>
                      </a:r>
                      <a:endParaRPr lang="en-US" sz="1600" b="0" dirty="0"/>
                    </a:p>
                  </a:txBody>
                  <a:tcPr>
                    <a:cell3D prstMaterial="dkEdge">
                      <a:bevel w="77470" h="12700" prst="softRound"/>
                      <a:lightRig rig="flood" dir="t"/>
                    </a:cell3D>
                    <a:solidFill>
                      <a:schemeClr val="accent1"/>
                    </a:solidFill>
                  </a:tcPr>
                </a:tc>
                <a:tc>
                  <a:txBody>
                    <a:bodyPr/>
                    <a:lstStyle/>
                    <a:p>
                      <a:pPr algn="ctr"/>
                      <a:r>
                        <a:rPr lang="en-US" sz="1400" b="0" dirty="0" smtClean="0"/>
                        <a:t>3</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5 - 50</a:t>
                      </a:r>
                      <a:r>
                        <a:rPr lang="en-US" sz="1800" b="1" baseline="30000" dirty="0" smtClean="0"/>
                        <a:t>th</a:t>
                      </a:r>
                      <a:r>
                        <a:rPr lang="en-US" sz="1800" b="1" dirty="0" smtClean="0"/>
                        <a:t> </a:t>
                      </a:r>
                    </a:p>
                  </a:txBody>
                  <a:tcPr>
                    <a:cell3D prstMaterial="dkEdge">
                      <a:bevel w="77470" h="12700" prst="softRound"/>
                      <a:lightRig rig="flood" dir="t"/>
                    </a:cell3D>
                    <a:solidFill>
                      <a:srgbClr val="00B050"/>
                    </a:solidFill>
                  </a:tcPr>
                </a:tc>
                <a:tc>
                  <a:txBody>
                    <a:bodyPr/>
                    <a:lstStyle/>
                    <a:p>
                      <a:pPr algn="ctr"/>
                      <a:r>
                        <a:rPr lang="en-US" sz="1400" b="0" dirty="0" smtClean="0"/>
                        <a:t>6</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effectLst>
                            <a:outerShdw blurRad="38100" dist="38100" dir="2700000" algn="tl">
                              <a:srgbClr val="000000">
                                <a:alpha val="43137"/>
                              </a:srgbClr>
                            </a:outerShdw>
                          </a:effectLst>
                        </a:rPr>
                        <a:t>45-</a:t>
                      </a:r>
                      <a:r>
                        <a:rPr lang="en-US" sz="1800" b="1" dirty="0" smtClean="0">
                          <a:solidFill>
                            <a:srgbClr val="002060"/>
                          </a:solidFill>
                          <a:effectLst>
                            <a:outerShdw blurRad="38100" dist="38100" dir="2700000" algn="tl">
                              <a:srgbClr val="000000">
                                <a:alpha val="43137"/>
                              </a:srgbClr>
                            </a:outerShdw>
                          </a:effectLst>
                        </a:rPr>
                        <a:t>50</a:t>
                      </a:r>
                      <a:endParaRPr lang="en-US" sz="1800" b="1" dirty="0">
                        <a:solidFill>
                          <a:srgbClr val="00206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2060"/>
                          </a:solidFill>
                        </a:rPr>
                        <a:t>7</a:t>
                      </a:r>
                    </a:p>
                  </a:txBody>
                  <a:tcPr>
                    <a:cell3D prstMaterial="dkEdge">
                      <a:bevel w="77470" h="12700" prst="softRound"/>
                      <a:lightRig rig="flood" dir="t"/>
                    </a:cell3D>
                    <a:solidFill>
                      <a:schemeClr val="accent1"/>
                    </a:solidFill>
                  </a:tcPr>
                </a:tc>
                <a:tc>
                  <a:txBody>
                    <a:bodyPr/>
                    <a:lstStyle/>
                    <a:p>
                      <a:pPr algn="ctr"/>
                      <a:r>
                        <a:rPr lang="en-US" sz="1400" dirty="0" smtClean="0"/>
                        <a:t>8</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9</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10</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12</a:t>
                      </a:r>
                    </a:p>
                  </a:txBody>
                  <a:tcPr>
                    <a:cell3D prstMaterial="dkEdge">
                      <a:bevel w="77470" h="12700" prst="softRound"/>
                      <a:lightRig rig="flood" dir="t"/>
                    </a:cell3D>
                    <a:solidFill>
                      <a:schemeClr val="accent1"/>
                    </a:solidFill>
                  </a:tcPr>
                </a:tc>
                <a:tc>
                  <a:txBody>
                    <a:bodyPr/>
                    <a:lstStyle/>
                    <a:p>
                      <a:pPr algn="ctr"/>
                      <a:r>
                        <a:rPr lang="en-US" sz="1400" b="0" dirty="0" smtClean="0"/>
                        <a:t>13</a:t>
                      </a:r>
                      <a:endParaRPr lang="en-US" sz="1400" b="0" dirty="0"/>
                    </a:p>
                  </a:txBody>
                  <a:tcPr>
                    <a:cell3D prstMaterial="dkEdge">
                      <a:bevel w="77470" h="12700" prst="softRound"/>
                      <a:lightRig rig="flood" dir="t"/>
                    </a:cell3D>
                    <a:solidFill>
                      <a:schemeClr val="accent1"/>
                    </a:solidFill>
                  </a:tcPr>
                </a:tc>
                <a:tc>
                  <a:txBody>
                    <a:bodyPr/>
                    <a:lstStyle/>
                    <a:p>
                      <a:pPr algn="ctr"/>
                      <a:endParaRPr lang="en-US" sz="1400" b="1" dirty="0">
                        <a:solidFill>
                          <a:srgbClr val="002060"/>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14</a:t>
                      </a:r>
                    </a:p>
                  </a:txBody>
                  <a:tcPr>
                    <a:cell3D prstMaterial="dkEdge">
                      <a:bevel w="77470" h="12700" prst="softRound"/>
                      <a:lightRig rig="flood" dir="t"/>
                    </a:cell3D>
                    <a:solidFill>
                      <a:schemeClr val="accent1"/>
                    </a:solidFill>
                  </a:tcPr>
                </a:tc>
                <a:tc>
                  <a:txBody>
                    <a:bodyPr/>
                    <a:lstStyle/>
                    <a:p>
                      <a:pPr algn="ctr"/>
                      <a:r>
                        <a:rPr lang="en-US" sz="1400" dirty="0" smtClean="0"/>
                        <a:t>15</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16</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17</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19</a:t>
                      </a:r>
                    </a:p>
                  </a:txBody>
                  <a:tcPr>
                    <a:cell3D prstMaterial="dkEdge">
                      <a:bevel w="77470" h="12700" prst="softRound"/>
                      <a:lightRig rig="flood" dir="t"/>
                    </a:cell3D>
                    <a:solidFill>
                      <a:schemeClr val="accent1"/>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21</a:t>
                      </a:r>
                    </a:p>
                  </a:txBody>
                  <a:tcPr>
                    <a:cell3D prstMaterial="dkEdge">
                      <a:bevel w="77470" h="12700" prst="softRound"/>
                      <a:lightRig rig="flood" dir="t"/>
                    </a:cell3D>
                    <a:solidFill>
                      <a:schemeClr val="accent1"/>
                    </a:solidFill>
                  </a:tcPr>
                </a:tc>
                <a:tc>
                  <a:txBody>
                    <a:bodyPr/>
                    <a:lstStyle/>
                    <a:p>
                      <a:pPr algn="ctr"/>
                      <a:r>
                        <a:rPr lang="en-US" sz="1400" dirty="0" smtClean="0"/>
                        <a:t>22</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23</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24</a:t>
                      </a:r>
                      <a:endParaRPr lang="en-US" sz="1400" b="0" dirty="0"/>
                    </a:p>
                  </a:txBody>
                  <a:tcPr>
                    <a:cell3D prstMaterial="dkEdge">
                      <a:bevel w="77470" h="12700" prst="softRound"/>
                      <a:lightRig rig="flood" dir="t"/>
                    </a:cell3D>
                    <a:solidFill>
                      <a:schemeClr val="accent1"/>
                    </a:solidFill>
                  </a:tcPr>
                </a:tc>
                <a:tc>
                  <a:txBody>
                    <a:bodyPr/>
                    <a:lstStyle/>
                    <a:p>
                      <a:pPr algn="ctr"/>
                      <a:r>
                        <a:rPr lang="en-US" sz="1400" b="0" dirty="0" smtClean="0"/>
                        <a:t>25</a:t>
                      </a:r>
                      <a:endParaRPr lang="en-US" sz="1400" b="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26</a:t>
                      </a:r>
                    </a:p>
                  </a:txBody>
                  <a:tcPr>
                    <a:cell3D prstMaterial="dkEdge">
                      <a:bevel w="77470" h="12700" prst="softRound"/>
                      <a:lightRig rig="flood" dir="t"/>
                    </a:cell3D>
                    <a:solidFill>
                      <a:schemeClr val="accent1"/>
                    </a:solidFill>
                  </a:tcPr>
                </a:tc>
                <a:tc>
                  <a:txBody>
                    <a:bodyPr/>
                    <a:lstStyle/>
                    <a:p>
                      <a:pPr algn="ctr"/>
                      <a:r>
                        <a:rPr lang="en-US" sz="1400" b="0" dirty="0" smtClean="0"/>
                        <a:t>27</a:t>
                      </a:r>
                      <a:endParaRPr lang="en-US" sz="1400" b="0" dirty="0"/>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28</a:t>
                      </a:r>
                    </a:p>
                  </a:txBody>
                  <a:tcPr>
                    <a:cell3D prstMaterial="dkEdge">
                      <a:bevel w="77470" h="12700" prst="softRound"/>
                      <a:lightRig rig="flood" dir="t"/>
                    </a:cell3D>
                    <a:solidFill>
                      <a:schemeClr val="accent1"/>
                    </a:solidFill>
                  </a:tcPr>
                </a:tc>
                <a:tc>
                  <a:txBody>
                    <a:bodyPr/>
                    <a:lstStyle/>
                    <a:p>
                      <a:pPr algn="ctr"/>
                      <a:r>
                        <a:rPr lang="en-US" sz="1400" dirty="0" smtClean="0"/>
                        <a:t>29</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30</a:t>
                      </a:r>
                      <a:endParaRPr lang="en-US" sz="1400" dirty="0"/>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chemeClr val="accent2">
                        <a:lumMod val="20000"/>
                        <a:lumOff val="80000"/>
                      </a:schemeClr>
                    </a:solidFill>
                  </a:tcPr>
                </a:tc>
                <a:tc>
                  <a:txBody>
                    <a:bodyPr/>
                    <a:lstStyle/>
                    <a:p>
                      <a:pPr algn="ctr"/>
                      <a:endParaRPr lang="en-US" sz="1400" b="0" dirty="0"/>
                    </a:p>
                  </a:txBody>
                  <a:tcPr>
                    <a:cell3D prstMaterial="dkEdge">
                      <a:bevel w="77470" h="12700" prst="softRound"/>
                      <a:lightRig rig="flood" dir="t"/>
                    </a:cell3D>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smtClean="0"/>
                    </a:p>
                  </a:txBody>
                  <a:tcPr>
                    <a:cell3D prstMaterial="dkEdge">
                      <a:bevel w="77470" h="12700" prst="softRound"/>
                      <a:lightRig rig="flood" dir="t"/>
                    </a:cell3D>
                    <a:solidFill>
                      <a:schemeClr val="accent2">
                        <a:lumMod val="20000"/>
                        <a:lumOff val="80000"/>
                      </a:schemeClr>
                    </a:solidFill>
                  </a:tcPr>
                </a:tc>
                <a:tc>
                  <a:txBody>
                    <a:bodyPr/>
                    <a:lstStyle/>
                    <a:p>
                      <a:pPr algn="ctr"/>
                      <a:endParaRPr lang="en-US" sz="1400" b="0" dirty="0"/>
                    </a:p>
                  </a:txBody>
                  <a:tcPr>
                    <a:cell3D prstMaterial="dkEdge">
                      <a:bevel w="77470" h="12700" prst="softRound"/>
                      <a:lightRig rig="flood" dir="t"/>
                    </a:cell3D>
                    <a:solidFill>
                      <a:schemeClr val="accent2">
                        <a:lumMod val="20000"/>
                        <a:lumOff val="80000"/>
                      </a:schemeClr>
                    </a:solidFill>
                  </a:tcPr>
                </a:tc>
                <a:tc>
                  <a:txBody>
                    <a:bodyPr/>
                    <a:lstStyle/>
                    <a:p>
                      <a:pPr algn="ctr"/>
                      <a:endParaRPr lang="en-US" sz="1400" b="0" dirty="0"/>
                    </a:p>
                  </a:txBody>
                  <a:tcPr>
                    <a:cell3D prstMaterial="dkEdge">
                      <a:bevel w="77470" h="12700" prst="softRound"/>
                      <a:lightRig rig="flood" dir="t"/>
                    </a:cell3D>
                    <a:solidFill>
                      <a:srgbClr val="EFF3F7"/>
                    </a:solidFill>
                  </a:tcPr>
                </a:tc>
              </a:tr>
            </a:tbl>
          </a:graphicData>
        </a:graphic>
      </p:graphicFrame>
      <p:sp>
        <p:nvSpPr>
          <p:cNvPr id="3" name="Rectangle 2"/>
          <p:cNvSpPr/>
          <p:nvPr/>
        </p:nvSpPr>
        <p:spPr>
          <a:xfrm>
            <a:off x="2514600" y="3997960"/>
            <a:ext cx="1066800" cy="29972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21020" y="4690254"/>
            <a:ext cx="1041110" cy="369426"/>
          </a:xfrm>
          <a:prstGeom prst="rect">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6380" y="6073590"/>
            <a:ext cx="8564880" cy="461665"/>
          </a:xfrm>
          <a:prstGeom prst="rect">
            <a:avLst/>
          </a:prstGeom>
          <a:solidFill>
            <a:srgbClr val="C0000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smtClean="0">
                <a:ln/>
                <a:solidFill>
                  <a:schemeClr val="accent3"/>
                </a:solidFill>
                <a:effectLst/>
              </a:rPr>
              <a:t>The 40</a:t>
            </a:r>
            <a:r>
              <a:rPr lang="en-US" sz="2400" b="1" cap="none" spc="0" baseline="30000" dirty="0" smtClean="0">
                <a:ln/>
                <a:solidFill>
                  <a:schemeClr val="accent3"/>
                </a:solidFill>
                <a:effectLst/>
              </a:rPr>
              <a:t>th</a:t>
            </a:r>
            <a:r>
              <a:rPr lang="en-US" sz="2400" b="1" cap="none" spc="0" dirty="0" smtClean="0">
                <a:ln/>
                <a:solidFill>
                  <a:schemeClr val="accent3"/>
                </a:solidFill>
                <a:effectLst/>
              </a:rPr>
              <a:t> Day of the Omer Count is not on the 2</a:t>
            </a:r>
            <a:r>
              <a:rPr lang="en-US" sz="2400" b="1" cap="none" spc="0" baseline="30000" dirty="0" smtClean="0">
                <a:ln/>
                <a:solidFill>
                  <a:schemeClr val="accent3"/>
                </a:solidFill>
                <a:effectLst/>
              </a:rPr>
              <a:t>nd</a:t>
            </a:r>
            <a:r>
              <a:rPr lang="en-US" sz="2400" b="1" cap="none" spc="0" dirty="0" smtClean="0">
                <a:ln/>
                <a:solidFill>
                  <a:schemeClr val="accent3"/>
                </a:solidFill>
                <a:effectLst/>
              </a:rPr>
              <a:t> month 27</a:t>
            </a:r>
            <a:r>
              <a:rPr lang="en-US" sz="2400" b="1" cap="none" spc="0" baseline="30000" dirty="0" smtClean="0">
                <a:ln/>
                <a:solidFill>
                  <a:schemeClr val="accent3"/>
                </a:solidFill>
                <a:effectLst/>
              </a:rPr>
              <a:t>th</a:t>
            </a:r>
            <a:r>
              <a:rPr lang="en-US" sz="2400" b="1" cap="none" spc="0" dirty="0" smtClean="0">
                <a:ln/>
                <a:solidFill>
                  <a:schemeClr val="accent3"/>
                </a:solidFill>
                <a:effectLst/>
              </a:rPr>
              <a:t> day!</a:t>
            </a:r>
            <a:endParaRPr lang="en-US" sz="3200" b="1" cap="none" spc="0" dirty="0">
              <a:ln/>
              <a:solidFill>
                <a:schemeClr val="accent3"/>
              </a:solidFill>
              <a:effectLst/>
            </a:endParaRPr>
          </a:p>
        </p:txBody>
      </p:sp>
      <p:sp>
        <p:nvSpPr>
          <p:cNvPr id="8" name="Rectangle 7"/>
          <p:cNvSpPr/>
          <p:nvPr/>
        </p:nvSpPr>
        <p:spPr>
          <a:xfrm>
            <a:off x="76200" y="228600"/>
            <a:ext cx="9027160" cy="584775"/>
          </a:xfrm>
          <a:prstGeom prst="rect">
            <a:avLst/>
          </a:prstGeom>
          <a:solidFill>
            <a:schemeClr val="accent4">
              <a:lumMod val="20000"/>
              <a:lumOff val="80000"/>
            </a:schemeClr>
          </a:solidFill>
          <a:ln w="57150">
            <a:solidFill>
              <a:schemeClr val="accent2"/>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000" b="1" cap="none" spc="0" dirty="0" err="1" smtClean="0">
                <a:ln w="11430">
                  <a:solidFill>
                    <a:schemeClr val="tx1"/>
                  </a:solidFill>
                </a:ln>
                <a:solidFill>
                  <a:schemeClr val="accent5"/>
                </a:solidFill>
                <a:effectLst>
                  <a:outerShdw blurRad="50800" dist="39000" dir="5460000" algn="tl">
                    <a:srgbClr val="000000">
                      <a:alpha val="38000"/>
                    </a:srgbClr>
                  </a:outerShdw>
                </a:effectLst>
                <a:latin typeface="Ravie" pitchFamily="82" charset="0"/>
              </a:rPr>
              <a:t>Luni</a:t>
            </a:r>
            <a:r>
              <a:rPr lang="en-US" sz="3000" b="1" cap="none" spc="0" dirty="0" smtClean="0">
                <a:ln w="11430">
                  <a:solidFill>
                    <a:schemeClr val="tx1"/>
                  </a:solidFill>
                </a:ln>
                <a:solidFill>
                  <a:schemeClr val="accent5"/>
                </a:solidFill>
                <a:effectLst>
                  <a:outerShdw blurRad="50800" dist="39000" dir="5460000" algn="tl">
                    <a:srgbClr val="000000">
                      <a:alpha val="38000"/>
                    </a:srgbClr>
                  </a:outerShdw>
                </a:effectLst>
                <a:latin typeface="Ravie" pitchFamily="82" charset="0"/>
              </a:rPr>
              <a:t>-Solar:</a:t>
            </a:r>
            <a:r>
              <a:rPr lang="en-US" sz="3000" b="1" cap="none" spc="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smtClean="0">
                <a:ln w="11430"/>
                <a:solidFill>
                  <a:sysClr val="windowText" lastClr="000000"/>
                </a:solidFill>
                <a:effectLst>
                  <a:outerShdw blurRad="50800" dist="39000" dir="5460000" algn="tl">
                    <a:srgbClr val="000000">
                      <a:alpha val="38000"/>
                    </a:srgbClr>
                  </a:outerShdw>
                </a:effectLst>
              </a:rPr>
              <a:t>Wed</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smtClean="0">
                <a:ln w="11430"/>
                <a:solidFill>
                  <a:srgbClr val="FF0000"/>
                </a:solidFill>
                <a:effectLst>
                  <a:outerShdw blurRad="50800" dist="39000" dir="5460000" algn="tl">
                    <a:srgbClr val="000000">
                      <a:alpha val="38000"/>
                    </a:srgbClr>
                  </a:outerShdw>
                </a:effectLst>
              </a:rPr>
              <a:t>Passover;</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smtClean="0">
                <a:ln w="11430"/>
                <a:solidFill>
                  <a:sysClr val="windowText" lastClr="000000"/>
                </a:solidFill>
                <a:effectLst>
                  <a:outerShdw blurRad="50800" dist="39000" dir="5460000" algn="tl">
                    <a:srgbClr val="000000">
                      <a:alpha val="38000"/>
                    </a:srgbClr>
                  </a:outerShdw>
                </a:effectLst>
              </a:rPr>
              <a:t>Abib 16 </a:t>
            </a:r>
            <a:r>
              <a:rPr lang="en-US" sz="3200" b="1" cap="none" spc="0" dirty="0" smtClean="0">
                <a:ln w="11430"/>
                <a:solidFill>
                  <a:srgbClr val="00B050"/>
                </a:solidFill>
                <a:effectLst>
                  <a:outerShdw blurRad="50800" dist="39000" dir="5460000" algn="tl">
                    <a:srgbClr val="000000">
                      <a:alpha val="38000"/>
                    </a:srgbClr>
                  </a:outerShdw>
                </a:effectLst>
              </a:rPr>
              <a:t>Firstfruits</a:t>
            </a:r>
            <a:endParaRPr lang="en-US" sz="3200" b="1" cap="none" spc="0" dirty="0">
              <a:ln w="11430"/>
              <a:solidFill>
                <a:srgbClr val="00B050"/>
              </a:solidFill>
              <a:effectLst>
                <a:outerShdw blurRad="50800" dist="39000" dir="5460000" algn="tl">
                  <a:srgbClr val="000000">
                    <a:alpha val="38000"/>
                  </a:srgbClr>
                </a:outerShdw>
              </a:effectLst>
            </a:endParaRPr>
          </a:p>
        </p:txBody>
      </p:sp>
      <p:sp>
        <p:nvSpPr>
          <p:cNvPr id="9" name="Rectangle 8"/>
          <p:cNvSpPr/>
          <p:nvPr/>
        </p:nvSpPr>
        <p:spPr>
          <a:xfrm>
            <a:off x="2514600" y="4353560"/>
            <a:ext cx="1066800" cy="346854"/>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Rae\Desktop\Art New Grammar 101\white man clip art\X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336123"/>
            <a:ext cx="318755" cy="3642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50595" y="2590800"/>
            <a:ext cx="2981960" cy="1200329"/>
          </a:xfrm>
          <a:prstGeom prst="rect">
            <a:avLst/>
          </a:prstGeom>
          <a:solidFill>
            <a:schemeClr val="tx2">
              <a:lumMod val="75000"/>
            </a:schemeClr>
          </a:solidFill>
          <a:ln w="57150">
            <a:solidFill>
              <a:srgbClr val="C00000"/>
            </a:solidFill>
          </a:ln>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b="1" dirty="0" smtClean="0">
                <a:solidFill>
                  <a:schemeClr val="accent2">
                    <a:lumMod val="20000"/>
                    <a:lumOff val="80000"/>
                  </a:schemeClr>
                </a:solidFill>
              </a:rPr>
              <a:t>For a Wed Passover and a Sabbath resurrection, how can Firstfruits occur the day before the resurrection?</a:t>
            </a:r>
            <a:endParaRPr lang="en-US" b="1" dirty="0">
              <a:solidFill>
                <a:schemeClr val="accent2">
                  <a:lumMod val="20000"/>
                  <a:lumOff val="80000"/>
                </a:schemeClr>
              </a:solidFill>
            </a:endParaRPr>
          </a:p>
        </p:txBody>
      </p:sp>
      <p:sp>
        <p:nvSpPr>
          <p:cNvPr id="14" name="TextBox 13"/>
          <p:cNvSpPr txBox="1"/>
          <p:nvPr/>
        </p:nvSpPr>
        <p:spPr>
          <a:xfrm>
            <a:off x="2348760" y="3599330"/>
            <a:ext cx="1371600" cy="338554"/>
          </a:xfrm>
          <a:prstGeom prst="rect">
            <a:avLst/>
          </a:prstGeom>
          <a:solidFill>
            <a:schemeClr val="accent4">
              <a:lumMod val="60000"/>
              <a:lumOff val="40000"/>
            </a:schemeClr>
          </a:solidFill>
          <a:ln w="38100">
            <a:solidFill>
              <a:srgbClr val="FF0000"/>
            </a:solidFill>
          </a:ln>
          <a:scene3d>
            <a:camera prst="orthographicFront"/>
            <a:lightRig rig="threePt" dir="t"/>
          </a:scene3d>
          <a:sp3d>
            <a:bevelT/>
          </a:sp3d>
        </p:spPr>
        <p:txBody>
          <a:bodyPr wrap="square" rtlCol="0">
            <a:spAutoFit/>
          </a:bodyPr>
          <a:lstStyle/>
          <a:p>
            <a:pPr algn="ctr"/>
            <a:r>
              <a:rPr lang="en-US" sz="1600" b="1" dirty="0" smtClean="0">
                <a:ln w="1905"/>
                <a:solidFill>
                  <a:srgbClr val="C00000"/>
                </a:solidFill>
                <a:effectLst>
                  <a:innerShdw blurRad="69850" dist="43180" dir="5400000">
                    <a:srgbClr val="000000">
                      <a:alpha val="65000"/>
                    </a:srgbClr>
                  </a:innerShdw>
                </a:effectLst>
              </a:rPr>
              <a:t>Lag </a:t>
            </a:r>
            <a:r>
              <a:rPr lang="en-US" sz="1600" b="1" dirty="0" err="1" smtClean="0">
                <a:ln w="1905"/>
                <a:solidFill>
                  <a:srgbClr val="C00000"/>
                </a:solidFill>
                <a:effectLst>
                  <a:innerShdw blurRad="69850" dist="43180" dir="5400000">
                    <a:srgbClr val="000000">
                      <a:alpha val="65000"/>
                    </a:srgbClr>
                  </a:innerShdw>
                </a:effectLst>
              </a:rPr>
              <a:t>Ba’Omer</a:t>
            </a:r>
            <a:endParaRPr lang="en-US" sz="16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30633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6" presetClass="emph" presetSubtype="0" fill="hold" grpId="1" nodeType="afterEffect">
                                  <p:stCondLst>
                                    <p:cond delay="0"/>
                                  </p:stCondLst>
                                  <p:childTnLst>
                                    <p:animScale>
                                      <p:cBhvr>
                                        <p:cTn id="19" dur="2000" fill="hold"/>
                                        <p:tgtEl>
                                          <p:spTgt spid="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1000"/>
                                        <p:tgtEl>
                                          <p:spTgt spid="7"/>
                                        </p:tgtEl>
                                      </p:cBhvr>
                                    </p:animEffect>
                                  </p:childTnLst>
                                </p:cTn>
                              </p:par>
                            </p:childTnLst>
                          </p:cTn>
                        </p:par>
                        <p:par>
                          <p:cTn id="25" fill="hold">
                            <p:stCondLst>
                              <p:cond delay="1000"/>
                            </p:stCondLst>
                            <p:childTnLst>
                              <p:par>
                                <p:cTn id="26" presetID="26" presetClass="entr" presetSubtype="0" fill="hold" nodeType="after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par>
                          <p:cTn id="46" fill="hold">
                            <p:stCondLst>
                              <p:cond delay="6000"/>
                            </p:stCondLst>
                            <p:childTnLst>
                              <p:par>
                                <p:cTn id="47" presetID="8" presetClass="emph" presetSubtype="0" fill="hold" grpId="1" nodeType="afterEffect">
                                  <p:stCondLst>
                                    <p:cond delay="0"/>
                                  </p:stCondLst>
                                  <p:childTnLst>
                                    <p:animRot by="21600000">
                                      <p:cBhvr>
                                        <p:cTn id="48" dur="3000" fill="hold"/>
                                        <p:tgtEl>
                                          <p:spTgt spid="9"/>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9" grpId="0" animBg="1"/>
      <p:bldP spid="9" grpId="1" animBg="1"/>
      <p:bldP spid="10"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31</a:t>
            </a:fld>
            <a:endParaRPr lang="en-US"/>
          </a:p>
        </p:txBody>
      </p:sp>
      <p:sp>
        <p:nvSpPr>
          <p:cNvPr id="5" name="Title 1"/>
          <p:cNvSpPr txBox="1">
            <a:spLocks/>
          </p:cNvSpPr>
          <p:nvPr/>
        </p:nvSpPr>
        <p:spPr>
          <a:xfrm>
            <a:off x="304800" y="-76200"/>
            <a:ext cx="8569960" cy="5029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702425532"/>
              </p:ext>
            </p:extLst>
          </p:nvPr>
        </p:nvGraphicFramePr>
        <p:xfrm>
          <a:off x="474980" y="1148080"/>
          <a:ext cx="8229600" cy="5476240"/>
        </p:xfrm>
        <a:graphic>
          <a:graphicData uri="http://schemas.openxmlformats.org/drawingml/2006/table">
            <a:tbl>
              <a:tblPr firstRow="1" bandRow="1">
                <a:tableStyleId>{21E4AEA4-8DFA-4A89-87EB-49C32662AFE0}</a:tableStyleId>
              </a:tblPr>
              <a:tblGrid>
                <a:gridCol w="1028700"/>
                <a:gridCol w="1028700"/>
                <a:gridCol w="1028700"/>
                <a:gridCol w="1028700"/>
                <a:gridCol w="1028700"/>
                <a:gridCol w="1028700"/>
                <a:gridCol w="1028700"/>
                <a:gridCol w="1028700"/>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c>
                  <a:txBody>
                    <a:bodyPr/>
                    <a:lstStyle/>
                    <a:p>
                      <a:pPr algn="ctr"/>
                      <a:endParaRPr lang="en-US" sz="1600" dirty="0"/>
                    </a:p>
                  </a:txBody>
                  <a:tcPr>
                    <a:cell3D prstMaterial="dkEdge">
                      <a:bevel w="77470" h="12700" prst="softRound"/>
                      <a:lightRig rig="flood" dir="t"/>
                    </a:cell3D>
                    <a:solidFill>
                      <a:schemeClr val="bg1">
                        <a:lumMod val="50000"/>
                      </a:schemeClr>
                    </a:solidFill>
                  </a:tcPr>
                </a:tc>
              </a:tr>
              <a:tr h="330200">
                <a:tc>
                  <a:txBody>
                    <a:bodyPr/>
                    <a:lstStyle/>
                    <a:p>
                      <a:pPr algn="ctr"/>
                      <a:endParaRPr lang="en-US" sz="1400" dirty="0"/>
                    </a:p>
                  </a:txBody>
                  <a:tcPr>
                    <a:cell3D prstMaterial="dkEdge">
                      <a:bevel w="77470" h="12700" prst="softRound"/>
                      <a:lightRig rig="flood" dir="t"/>
                    </a:cell3D>
                    <a:solidFill>
                      <a:srgbClr val="F2D8CF"/>
                    </a:solidFill>
                  </a:tcPr>
                </a:tc>
                <a:tc>
                  <a:txBody>
                    <a:bodyPr/>
                    <a:lstStyle/>
                    <a:p>
                      <a:pPr algn="ctr"/>
                      <a:endParaRPr lang="en-US" sz="1400" dirty="0"/>
                    </a:p>
                  </a:txBody>
                  <a:tcPr>
                    <a:cell3D prstMaterial="dkEdge">
                      <a:bevel w="77470" h="12700" prst="softRound"/>
                      <a:lightRig rig="flood" dir="t"/>
                    </a:cell3D>
                    <a:solidFill>
                      <a:srgbClr val="F2D8CF"/>
                    </a:solidFill>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2000" b="1" dirty="0" smtClean="0">
                          <a:solidFill>
                            <a:schemeClr val="accent6">
                              <a:lumMod val="50000"/>
                            </a:schemeClr>
                          </a:solidFill>
                        </a:rPr>
                        <a:t>Omer</a:t>
                      </a:r>
                      <a:endParaRPr lang="en-US" sz="20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dirty="0" smtClean="0"/>
                        <a:t>5</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6</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7</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8 </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9</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10</a:t>
                      </a:r>
                      <a:endParaRPr lang="en-US" sz="1400" dirty="0"/>
                    </a:p>
                  </a:txBody>
                  <a:tcPr>
                    <a:cell3D prstMaterial="dkEdge">
                      <a:bevel w="77470" h="12700" prst="softRound"/>
                      <a:lightRig rig="flood" dir="t"/>
                    </a:cell3D>
                    <a:solidFill>
                      <a:srgbClr val="F2D8CF"/>
                    </a:solidFill>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F2D8CF"/>
                    </a:solidFill>
                  </a:tcPr>
                </a:tc>
                <a:tc>
                  <a:txBody>
                    <a:bodyPr/>
                    <a:lstStyle/>
                    <a:p>
                      <a:pPr algn="ctr"/>
                      <a:r>
                        <a:rPr lang="en-US" sz="2000" b="1" dirty="0" smtClean="0">
                          <a:solidFill>
                            <a:schemeClr val="accent6">
                              <a:lumMod val="50000"/>
                            </a:schemeClr>
                          </a:solidFill>
                        </a:rPr>
                        <a:t>Count</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solidFill>
                            <a:schemeClr val="bg1"/>
                          </a:solidFill>
                        </a:rPr>
                        <a:t>14</a:t>
                      </a:r>
                      <a:r>
                        <a:rPr lang="en-US" sz="2000" b="1" dirty="0" smtClean="0"/>
                        <a:t>  </a:t>
                      </a:r>
                      <a:r>
                        <a:rPr lang="en-US" sz="2000" b="1" dirty="0" smtClean="0">
                          <a:solidFill>
                            <a:schemeClr val="bg1"/>
                          </a:solidFill>
                        </a:rPr>
                        <a:t>P/O</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b="1" dirty="0" smtClean="0"/>
                        <a:t>15 - 1</a:t>
                      </a:r>
                      <a:r>
                        <a:rPr lang="en-US" sz="1400" b="1" baseline="30000" dirty="0" smtClean="0"/>
                        <a:t>st</a:t>
                      </a:r>
                      <a:r>
                        <a:rPr lang="en-US" sz="1400" b="1" dirty="0" smtClean="0"/>
                        <a:t> ULB </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16</a:t>
                      </a:r>
                      <a:endParaRPr lang="en-US" sz="20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17</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18</a:t>
                      </a:r>
                    </a:p>
                  </a:txBody>
                  <a:tcPr>
                    <a:cell3D prstMaterial="dkEdge">
                      <a:bevel w="77470" h="12700" prst="softRound"/>
                      <a:lightRig rig="flood" dir="t"/>
                    </a:cell3D>
                    <a:solidFill>
                      <a:schemeClr val="accent2">
                        <a:lumMod val="60000"/>
                        <a:lumOff val="40000"/>
                      </a:schemeClr>
                    </a:solidFill>
                  </a:tcPr>
                </a:tc>
                <a:tc>
                  <a:txBody>
                    <a:bodyPr/>
                    <a:lstStyle/>
                    <a:p>
                      <a:pPr algn="ct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dirty="0" smtClean="0"/>
                        <a:t>19</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24</a:t>
                      </a:r>
                      <a:endParaRPr lang="en-US" sz="1400" dirty="0"/>
                    </a:p>
                  </a:txBody>
                  <a:tcPr>
                    <a:cell3D prstMaterial="dkEdge">
                      <a:bevel w="77470" h="12700" prst="softRound"/>
                      <a:lightRig rig="flood" dir="t"/>
                    </a:cell3D>
                    <a:solidFill>
                      <a:srgbClr val="F2D8CF"/>
                    </a:solidFill>
                  </a:tcPr>
                </a:tc>
                <a:tc>
                  <a:txBody>
                    <a:bodyPr/>
                    <a:lstStyle/>
                    <a:p>
                      <a:pPr algn="ctr"/>
                      <a:r>
                        <a:rPr lang="en-US" sz="1800" b="1" dirty="0" smtClean="0">
                          <a:solidFill>
                            <a:schemeClr val="bg1"/>
                          </a:solidFill>
                        </a:rPr>
                        <a:t>25 - </a:t>
                      </a:r>
                      <a:r>
                        <a:rPr lang="en-US" sz="1600" b="1" dirty="0" err="1" smtClean="0">
                          <a:solidFill>
                            <a:schemeClr val="bg1"/>
                          </a:solidFill>
                        </a:rPr>
                        <a:t>Sabb</a:t>
                      </a:r>
                      <a:endParaRPr lang="en-US" sz="1400" b="1" dirty="0">
                        <a:solidFill>
                          <a:schemeClr val="bg1"/>
                        </a:solidFill>
                      </a:endParaRPr>
                    </a:p>
                  </a:txBody>
                  <a:tcPr>
                    <a:cell3D prstMaterial="dkEdge">
                      <a:bevel w="77470" h="12700" prst="softRound"/>
                      <a:lightRig rig="flood" dir="t"/>
                    </a:cell3D>
                    <a:solidFill>
                      <a:srgbClr val="00B0F0"/>
                    </a:solidFill>
                  </a:tcPr>
                </a:tc>
                <a:tc>
                  <a:txBody>
                    <a:bodyPr/>
                    <a:lstStyle/>
                    <a:p>
                      <a:pPr algn="ct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800" b="1" dirty="0" smtClean="0"/>
                        <a:t>26 - FF</a:t>
                      </a:r>
                      <a:endParaRPr lang="en-US" sz="1050" b="1" dirty="0"/>
                    </a:p>
                  </a:txBody>
                  <a:tcPr>
                    <a:cell3D prstMaterial="dkEdge">
                      <a:bevel w="77470" h="12700" prst="softRound"/>
                      <a:lightRig rig="flood" dir="t"/>
                    </a:cell3D>
                    <a:solidFill>
                      <a:srgbClr val="00B050"/>
                    </a:solidFill>
                  </a:tcPr>
                </a:tc>
                <a:tc>
                  <a:txBody>
                    <a:bodyPr/>
                    <a:lstStyle/>
                    <a:p>
                      <a:pPr algn="ctr"/>
                      <a:r>
                        <a:rPr lang="en-US" sz="1400" dirty="0" smtClean="0"/>
                        <a:t>27</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28</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t>29</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30</a:t>
                      </a:r>
                      <a:endParaRPr lang="en-US" sz="1400" dirty="0"/>
                    </a:p>
                  </a:txBody>
                  <a:tcPr>
                    <a:cell3D prstMaterial="dkEdge">
                      <a:bevel w="77470" h="12700" prst="softRound"/>
                      <a:lightRig rig="flood" dir="t"/>
                    </a:cell3D>
                    <a:solidFill>
                      <a:srgbClr val="F2D8C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          Zif</a:t>
                      </a:r>
                      <a:r>
                        <a:rPr lang="en-US" sz="1800" b="1" dirty="0" smtClean="0"/>
                        <a:t> 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 2</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1-7</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4</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5</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7</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8</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 9</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8-14</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10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11</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12</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14</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15</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15-21</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17</a:t>
                      </a:r>
                      <a:endParaRPr lang="en-US" sz="18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18</a:t>
                      </a:r>
                      <a:r>
                        <a:rPr lang="en-US" sz="1400" b="1" dirty="0" smtClean="0"/>
                        <a:t> </a:t>
                      </a:r>
                      <a:r>
                        <a:rPr lang="en-US" sz="1800" b="1" dirty="0" smtClean="0"/>
                        <a:t>- 33</a:t>
                      </a:r>
                      <a:r>
                        <a:rPr lang="en-US" sz="1800" b="1" baseline="30000" dirty="0" smtClean="0"/>
                        <a:t>rd</a:t>
                      </a:r>
                      <a:r>
                        <a:rPr lang="en-US" sz="1800" b="1" dirty="0" smtClean="0"/>
                        <a:t> </a:t>
                      </a:r>
                      <a:endParaRPr lang="en-US" sz="1400" b="1" dirty="0" smtClean="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21</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22</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22-28</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24</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25</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26</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27</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28</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29</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30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29-35</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Sivan 1</a:t>
                      </a:r>
                    </a:p>
                  </a:txBody>
                  <a:tcPr>
                    <a:cell3D prstMaterial="dkEdge">
                      <a:bevel w="77470" h="12700" prst="softRound"/>
                      <a:lightRig rig="flood" dir="t"/>
                    </a:cell3D>
                    <a:solidFill>
                      <a:schemeClr val="accent1"/>
                    </a:solidFill>
                  </a:tcPr>
                </a:tc>
                <a:tc>
                  <a:txBody>
                    <a:bodyPr/>
                    <a:lstStyle/>
                    <a:p>
                      <a:pPr algn="ctr"/>
                      <a:r>
                        <a:rPr lang="en-US" sz="1400" dirty="0" smtClean="0"/>
                        <a:t>2</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3</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4</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bg1"/>
                          </a:solidFill>
                        </a:rPr>
                        <a:t> </a:t>
                      </a:r>
                      <a:r>
                        <a:rPr lang="en-US" sz="1600" b="1" dirty="0" smtClean="0">
                          <a:solidFill>
                            <a:schemeClr val="bg1"/>
                          </a:solidFill>
                        </a:rPr>
                        <a:t>5  - 40</a:t>
                      </a:r>
                      <a:r>
                        <a:rPr lang="en-US" sz="1600" b="1" baseline="30000" dirty="0" smtClean="0">
                          <a:solidFill>
                            <a:schemeClr val="bg1"/>
                          </a:solidFill>
                        </a:rPr>
                        <a:t>th</a:t>
                      </a:r>
                      <a:r>
                        <a:rPr lang="en-US" sz="1600" b="1" dirty="0" smtClean="0">
                          <a:solidFill>
                            <a:schemeClr val="bg1"/>
                          </a:solidFill>
                        </a:rPr>
                        <a:t> </a:t>
                      </a:r>
                      <a:endParaRPr lang="en-US" sz="1600" b="0" dirty="0">
                        <a:solidFill>
                          <a:schemeClr val="bg1"/>
                        </a:solidFill>
                      </a:endParaRPr>
                    </a:p>
                  </a:txBody>
                  <a:tcPr>
                    <a:cell3D prstMaterial="dkEdge">
                      <a:bevel w="77470" h="12700" prst="softRound"/>
                      <a:lightRig rig="flood" dir="t"/>
                    </a:cell3D>
                    <a:solidFill>
                      <a:schemeClr val="accent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6</a:t>
                      </a:r>
                    </a:p>
                  </a:txBody>
                  <a:tcPr>
                    <a:cell3D prstMaterial="dkEdge">
                      <a:bevel w="77470" h="12700" prst="softRound"/>
                      <a:lightRig rig="flood" dir="t"/>
                    </a:cell3D>
                    <a:solidFill>
                      <a:schemeClr val="accent1"/>
                    </a:solidFill>
                  </a:tcPr>
                </a:tc>
                <a:tc>
                  <a:txBody>
                    <a:bodyPr/>
                    <a:lstStyle/>
                    <a:p>
                      <a:pPr algn="ctr"/>
                      <a:r>
                        <a:rPr lang="en-US" sz="1400" b="0" dirty="0" smtClean="0"/>
                        <a:t>7</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rPr>
                        <a:t>36-42</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8</a:t>
                      </a:r>
                    </a:p>
                  </a:txBody>
                  <a:tcPr>
                    <a:cell3D prstMaterial="dkEdge">
                      <a:bevel w="77470" h="12700" prst="softRound"/>
                      <a:lightRig rig="flood" dir="t"/>
                    </a:cell3D>
                    <a:solidFill>
                      <a:schemeClr val="accent1"/>
                    </a:solidFill>
                  </a:tcPr>
                </a:tc>
                <a:tc>
                  <a:txBody>
                    <a:bodyPr/>
                    <a:lstStyle/>
                    <a:p>
                      <a:pPr algn="ctr"/>
                      <a:r>
                        <a:rPr lang="en-US" sz="1400" dirty="0" smtClean="0"/>
                        <a:t>9</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10</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chemeClr val="accent1"/>
                    </a:solidFill>
                  </a:tcPr>
                </a:tc>
                <a:tc>
                  <a:txBody>
                    <a:bodyPr/>
                    <a:lstStyle/>
                    <a:p>
                      <a:pPr algn="ctr"/>
                      <a:r>
                        <a:rPr lang="en-US" sz="1400" dirty="0" smtClean="0"/>
                        <a:t>12</a:t>
                      </a:r>
                      <a:endParaRPr lang="en-US" sz="140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13</a:t>
                      </a:r>
                    </a:p>
                  </a:txBody>
                  <a:tcPr>
                    <a:cell3D prstMaterial="dkEdge">
                      <a:bevel w="77470" h="12700" prst="softRound"/>
                      <a:lightRig rig="flood" dir="t"/>
                    </a:cell3D>
                    <a:solidFill>
                      <a:schemeClr val="accent1"/>
                    </a:solidFill>
                  </a:tcPr>
                </a:tc>
                <a:tc>
                  <a:txBody>
                    <a:bodyPr/>
                    <a:lstStyle/>
                    <a:p>
                      <a:pPr algn="ctr"/>
                      <a:r>
                        <a:rPr lang="en-US" sz="1400" b="0" dirty="0" smtClean="0"/>
                        <a:t>14</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rPr>
                        <a:t>43-49</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15 - 50</a:t>
                      </a:r>
                      <a:r>
                        <a:rPr lang="en-US" sz="1600" b="1" baseline="30000" dirty="0" smtClean="0"/>
                        <a:t>th</a:t>
                      </a:r>
                      <a:r>
                        <a:rPr lang="en-US" sz="1600" b="1" dirty="0" smtClean="0"/>
                        <a:t> </a:t>
                      </a:r>
                    </a:p>
                  </a:txBody>
                  <a:tcPr>
                    <a:cell3D prstMaterial="dkEdge">
                      <a:bevel w="77470" h="12700" prst="softRound"/>
                      <a:lightRig rig="flood" dir="t"/>
                    </a:cell3D>
                    <a:solidFill>
                      <a:srgbClr val="00B050"/>
                    </a:solidFill>
                  </a:tcPr>
                </a:tc>
                <a:tc>
                  <a:txBody>
                    <a:bodyPr/>
                    <a:lstStyle/>
                    <a:p>
                      <a:pPr algn="ctr"/>
                      <a:r>
                        <a:rPr lang="en-US" sz="1400" dirty="0" smtClean="0"/>
                        <a:t>16</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17</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1"/>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20</a:t>
                      </a:r>
                    </a:p>
                  </a:txBody>
                  <a:tcPr>
                    <a:cell3D prstMaterial="dkEdge">
                      <a:bevel w="77470" h="12700" prst="softRound"/>
                      <a:lightRig rig="flood" dir="t"/>
                    </a:cell3D>
                    <a:solidFill>
                      <a:schemeClr val="accent1"/>
                    </a:solidFill>
                  </a:tcPr>
                </a:tc>
                <a:tc>
                  <a:txBody>
                    <a:bodyPr/>
                    <a:lstStyle/>
                    <a:p>
                      <a:pPr algn="ctr"/>
                      <a:r>
                        <a:rPr lang="en-US" sz="1400" b="0" dirty="0" smtClean="0"/>
                        <a:t>21</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rgbClr val="002060"/>
                          </a:solidFill>
                          <a:effectLst>
                            <a:outerShdw blurRad="38100" dist="38100" dir="2700000" algn="tl">
                              <a:srgbClr val="000000">
                                <a:alpha val="43137"/>
                              </a:srgbClr>
                            </a:outerShdw>
                          </a:effectLst>
                        </a:rPr>
                        <a:t>50</a:t>
                      </a:r>
                      <a:endParaRPr lang="en-US" sz="1400" b="1" dirty="0">
                        <a:solidFill>
                          <a:srgbClr val="00206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22</a:t>
                      </a:r>
                    </a:p>
                  </a:txBody>
                  <a:tcPr>
                    <a:cell3D prstMaterial="dkEdge">
                      <a:bevel w="77470" h="12700" prst="softRound"/>
                      <a:lightRig rig="flood" dir="t"/>
                    </a:cell3D>
                    <a:solidFill>
                      <a:schemeClr val="accent1"/>
                    </a:solidFill>
                  </a:tcPr>
                </a:tc>
                <a:tc>
                  <a:txBody>
                    <a:bodyPr/>
                    <a:lstStyle/>
                    <a:p>
                      <a:pPr algn="ctr"/>
                      <a:r>
                        <a:rPr lang="en-US" sz="1400" dirty="0" smtClean="0"/>
                        <a:t>23</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24</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25</a:t>
                      </a:r>
                      <a:endParaRPr lang="en-US" sz="1400" b="0" dirty="0"/>
                    </a:p>
                  </a:txBody>
                  <a:tcPr>
                    <a:cell3D prstMaterial="dkEdge">
                      <a:bevel w="77470" h="12700" prst="softRound"/>
                      <a:lightRig rig="flood" dir="t"/>
                    </a:cell3D>
                    <a:solidFill>
                      <a:schemeClr val="accent1"/>
                    </a:solidFill>
                  </a:tcPr>
                </a:tc>
                <a:tc>
                  <a:txBody>
                    <a:bodyPr/>
                    <a:lstStyle/>
                    <a:p>
                      <a:pPr algn="ctr"/>
                      <a:r>
                        <a:rPr lang="en-US" sz="1400" dirty="0" smtClean="0"/>
                        <a:t>26</a:t>
                      </a:r>
                      <a:endParaRPr lang="en-US" sz="140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27</a:t>
                      </a:r>
                    </a:p>
                  </a:txBody>
                  <a:tcPr>
                    <a:cell3D prstMaterial="dkEdge">
                      <a:bevel w="77470" h="12700" prst="softRound"/>
                      <a:lightRig rig="flood" dir="t"/>
                    </a:cell3D>
                    <a:solidFill>
                      <a:schemeClr val="accent1"/>
                    </a:solidFill>
                  </a:tcPr>
                </a:tc>
                <a:tc>
                  <a:txBody>
                    <a:bodyPr/>
                    <a:lstStyle/>
                    <a:p>
                      <a:pPr algn="ctr"/>
                      <a:r>
                        <a:rPr lang="en-US" sz="1400" b="0" dirty="0" smtClean="0"/>
                        <a:t>28</a:t>
                      </a:r>
                      <a:endParaRPr lang="en-US" sz="1400" b="0" dirty="0"/>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29</a:t>
                      </a:r>
                    </a:p>
                  </a:txBody>
                  <a:tcPr>
                    <a:cell3D prstMaterial="dkEdge">
                      <a:bevel w="77470" h="12700" prst="softRound"/>
                      <a:lightRig rig="flood" dir="t"/>
                    </a:cell3D>
                    <a:solidFill>
                      <a:schemeClr val="accent1"/>
                    </a:solidFill>
                  </a:tcPr>
                </a:tc>
                <a:tc>
                  <a:txBody>
                    <a:bodyPr/>
                    <a:lstStyle/>
                    <a:p>
                      <a:pPr algn="ctr"/>
                      <a:r>
                        <a:rPr lang="en-US" sz="1400" dirty="0" smtClean="0"/>
                        <a:t>30</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a:t>
                      </a:r>
                      <a:endParaRPr lang="en-US" sz="1400" dirty="0"/>
                    </a:p>
                  </a:txBody>
                  <a:tcPr>
                    <a:cell3D prstMaterial="dkEdge">
                      <a:bevel w="77470" h="12700" prst="softRound"/>
                      <a:lightRig rig="flood" dir="t"/>
                    </a:cell3D>
                    <a:solidFill>
                      <a:srgbClr val="CDD3D3"/>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rgbClr val="CDD3D3"/>
                    </a:solidFill>
                  </a:tcPr>
                </a:tc>
                <a:tc>
                  <a:txBody>
                    <a:bodyPr/>
                    <a:lstStyle/>
                    <a:p>
                      <a:pPr algn="ctr"/>
                      <a:r>
                        <a:rPr lang="en-US" sz="1400" dirty="0" smtClean="0"/>
                        <a:t>3</a:t>
                      </a:r>
                      <a:endParaRPr lang="en-US" sz="1400" dirty="0"/>
                    </a:p>
                  </a:txBody>
                  <a:tcPr>
                    <a:cell3D prstMaterial="dkEdge">
                      <a:bevel w="77470" h="12700" prst="softRound"/>
                      <a:lightRig rig="flood" dir="t"/>
                    </a:cell3D>
                    <a:solidFill>
                      <a:srgbClr val="CDD3D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4</a:t>
                      </a:r>
                    </a:p>
                  </a:txBody>
                  <a:tcPr>
                    <a:cell3D prstMaterial="dkEdge">
                      <a:bevel w="77470" h="12700" prst="softRound"/>
                      <a:lightRig rig="flood" dir="t"/>
                    </a:cell3D>
                    <a:solidFill>
                      <a:srgbClr val="CDD3D3"/>
                    </a:solidFill>
                  </a:tcPr>
                </a:tc>
                <a:tc>
                  <a:txBody>
                    <a:bodyPr/>
                    <a:lstStyle/>
                    <a:p>
                      <a:pPr algn="ctr"/>
                      <a:r>
                        <a:rPr lang="en-US" sz="1400" b="0" dirty="0" smtClean="0"/>
                        <a:t>5</a:t>
                      </a:r>
                      <a:endParaRPr lang="en-US" sz="1400" b="0" dirty="0"/>
                    </a:p>
                  </a:txBody>
                  <a:tcPr>
                    <a:cell3D prstMaterial="dkEdge">
                      <a:bevel w="77470" h="12700" prst="softRound"/>
                      <a:lightRig rig="flood" dir="t"/>
                    </a:cell3D>
                    <a:solidFill>
                      <a:srgbClr val="CDD3D3"/>
                    </a:solidFill>
                  </a:tcPr>
                </a:tc>
                <a:tc>
                  <a:txBody>
                    <a:bodyPr/>
                    <a:lstStyle/>
                    <a:p>
                      <a:pPr algn="ctr"/>
                      <a:endParaRPr lang="en-US" sz="1400" b="0" dirty="0"/>
                    </a:p>
                  </a:txBody>
                  <a:tcPr>
                    <a:cell3D prstMaterial="dkEdge">
                      <a:bevel w="77470" h="12700" prst="softRound"/>
                      <a:lightRig rig="flood" dir="t"/>
                    </a:cell3D>
                    <a:solidFill>
                      <a:srgbClr val="CDD3D3"/>
                    </a:solidFill>
                  </a:tcPr>
                </a:tc>
              </a:tr>
            </a:tbl>
          </a:graphicData>
        </a:graphic>
      </p:graphicFrame>
      <p:sp>
        <p:nvSpPr>
          <p:cNvPr id="6" name="Rectangle 5"/>
          <p:cNvSpPr/>
          <p:nvPr/>
        </p:nvSpPr>
        <p:spPr>
          <a:xfrm>
            <a:off x="472730" y="5638800"/>
            <a:ext cx="1041110" cy="369426"/>
          </a:xfrm>
          <a:prstGeom prst="rect">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6217098"/>
            <a:ext cx="8122920" cy="461665"/>
          </a:xfrm>
          <a:prstGeom prst="rect">
            <a:avLst/>
          </a:prstGeom>
          <a:solidFill>
            <a:srgbClr val="C0000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The 40</a:t>
            </a:r>
            <a:r>
              <a:rPr lang="en-US" sz="2400" b="1" baseline="30000" dirty="0" smtClean="0">
                <a:ln/>
                <a:solidFill>
                  <a:schemeClr val="accent3"/>
                </a:solidFill>
              </a:rPr>
              <a:t>th</a:t>
            </a:r>
            <a:r>
              <a:rPr lang="en-US" sz="2400" b="1" dirty="0" smtClean="0">
                <a:ln/>
                <a:solidFill>
                  <a:schemeClr val="accent3"/>
                </a:solidFill>
              </a:rPr>
              <a:t> Day of the Omer is not on the 2</a:t>
            </a:r>
            <a:r>
              <a:rPr lang="en-US" sz="2400" b="1" baseline="30000" dirty="0" smtClean="0">
                <a:ln/>
                <a:solidFill>
                  <a:schemeClr val="accent3"/>
                </a:solidFill>
              </a:rPr>
              <a:t>nd</a:t>
            </a:r>
            <a:r>
              <a:rPr lang="en-US" sz="2400" b="1" dirty="0" smtClean="0">
                <a:ln/>
                <a:solidFill>
                  <a:schemeClr val="accent3"/>
                </a:solidFill>
              </a:rPr>
              <a:t> month 27</a:t>
            </a:r>
            <a:r>
              <a:rPr lang="en-US" sz="2400" b="1" baseline="30000" dirty="0" smtClean="0">
                <a:ln/>
                <a:solidFill>
                  <a:schemeClr val="accent3"/>
                </a:solidFill>
              </a:rPr>
              <a:t>th</a:t>
            </a:r>
            <a:r>
              <a:rPr lang="en-US" sz="2400" b="1" dirty="0" smtClean="0">
                <a:ln/>
                <a:solidFill>
                  <a:schemeClr val="accent3"/>
                </a:solidFill>
              </a:rPr>
              <a:t> day!</a:t>
            </a:r>
            <a:endParaRPr lang="en-US" sz="3200" b="1" cap="none" spc="0" dirty="0">
              <a:ln/>
              <a:solidFill>
                <a:schemeClr val="accent3"/>
              </a:solidFill>
              <a:effectLst/>
            </a:endParaRPr>
          </a:p>
        </p:txBody>
      </p:sp>
      <p:sp>
        <p:nvSpPr>
          <p:cNvPr id="8" name="Rectangle 7"/>
          <p:cNvSpPr/>
          <p:nvPr/>
        </p:nvSpPr>
        <p:spPr>
          <a:xfrm>
            <a:off x="152400" y="241845"/>
            <a:ext cx="8824250" cy="646331"/>
          </a:xfrm>
          <a:prstGeom prst="rect">
            <a:avLst/>
          </a:prstGeom>
          <a:solidFill>
            <a:schemeClr val="accent4">
              <a:lumMod val="20000"/>
              <a:lumOff val="80000"/>
            </a:schemeClr>
          </a:solidFill>
          <a:ln w="57150">
            <a:solidFill>
              <a:schemeClr val="accent2"/>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smtClean="0">
                <a:ln w="11430">
                  <a:solidFill>
                    <a:srgbClr val="C00000"/>
                  </a:solidFill>
                </a:ln>
                <a:solidFill>
                  <a:schemeClr val="accent6">
                    <a:lumMod val="50000"/>
                  </a:schemeClr>
                </a:solidFill>
                <a:effectLst>
                  <a:outerShdw blurRad="50800" dist="39000" dir="5460000" algn="tl">
                    <a:srgbClr val="000000">
                      <a:alpha val="38000"/>
                    </a:srgbClr>
                  </a:outerShdw>
                </a:effectLst>
                <a:latin typeface="Ravie" pitchFamily="82" charset="0"/>
              </a:rPr>
              <a:t>Enoch:</a:t>
            </a:r>
            <a:r>
              <a:rPr lang="en-US" sz="3200" b="1" dirty="0" smtClean="0">
                <a:ln w="11430">
                  <a:solidFill>
                    <a:srgbClr val="C00000"/>
                  </a:solidFill>
                </a:ln>
                <a:solidFill>
                  <a:schemeClr val="accent6">
                    <a:lumMod val="50000"/>
                  </a:schemeClr>
                </a:solidFill>
                <a:effectLst>
                  <a:outerShdw blurRad="50800" dist="39000" dir="5460000" algn="tl">
                    <a:srgbClr val="000000">
                      <a:alpha val="38000"/>
                    </a:srgbClr>
                  </a:outerShdw>
                </a:effectLst>
                <a:latin typeface="Ravie" pitchFamily="82" charset="0"/>
              </a:rPr>
              <a:t> </a:t>
            </a:r>
            <a:r>
              <a:rPr lang="en-US" sz="3200" b="1" dirty="0" smtClean="0">
                <a:ln w="11430">
                  <a:solidFill>
                    <a:srgbClr val="C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 </a:t>
            </a:r>
            <a:r>
              <a:rPr lang="en-US" sz="3200" b="1" dirty="0" smtClean="0">
                <a:ln w="11430"/>
                <a:solidFill>
                  <a:sysClr val="windowText" lastClr="000000"/>
                </a:solidFill>
                <a:effectLst>
                  <a:outerShdw blurRad="50800" dist="39000" dir="5460000" algn="tl">
                    <a:srgbClr val="000000">
                      <a:alpha val="38000"/>
                    </a:srgbClr>
                  </a:outerShdw>
                </a:effectLst>
              </a:rPr>
              <a:t>Tues</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FF0000"/>
                </a:solidFill>
                <a:effectLst>
                  <a:outerShdw blurRad="50800" dist="39000" dir="5460000" algn="tl">
                    <a:srgbClr val="000000">
                      <a:alpha val="38000"/>
                    </a:srgbClr>
                  </a:outerShdw>
                </a:effectLst>
              </a:rPr>
              <a:t>Passover;</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ysClr val="windowText" lastClr="000000"/>
                </a:solidFill>
                <a:effectLst>
                  <a:outerShdw blurRad="50800" dist="39000" dir="5460000" algn="tl">
                    <a:srgbClr val="000000">
                      <a:alpha val="38000"/>
                    </a:srgbClr>
                  </a:outerShdw>
                </a:effectLst>
              </a:rPr>
              <a:t>Abib 26 </a:t>
            </a:r>
            <a:r>
              <a:rPr lang="en-US" sz="3200" b="1" dirty="0">
                <a:ln w="11430"/>
                <a:solidFill>
                  <a:srgbClr val="00B050"/>
                </a:solidFill>
                <a:effectLst>
                  <a:outerShdw blurRad="50800" dist="39000" dir="5460000" algn="tl">
                    <a:srgbClr val="000000">
                      <a:alpha val="38000"/>
                    </a:srgbClr>
                  </a:outerShdw>
                </a:effectLst>
              </a:rPr>
              <a:t>Firstfruits</a:t>
            </a:r>
          </a:p>
        </p:txBody>
      </p:sp>
      <p:sp>
        <p:nvSpPr>
          <p:cNvPr id="9" name="Rectangle 8"/>
          <p:cNvSpPr/>
          <p:nvPr/>
        </p:nvSpPr>
        <p:spPr>
          <a:xfrm>
            <a:off x="1493520" y="4191000"/>
            <a:ext cx="1066800" cy="29972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0984" y="4901802"/>
            <a:ext cx="1066800" cy="346854"/>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Rae\Desktop\Art New Grammar 101\white man clip art\X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085" y="4500170"/>
            <a:ext cx="318755" cy="3642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ae\Desktop\3d white man tell you l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57400"/>
            <a:ext cx="1885659" cy="1885659"/>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14" name="Picture 3" descr="C:\Users\Rae\Desktop\ed white man te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093773"/>
            <a:ext cx="1981200" cy="1981200"/>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53312" y="3797808"/>
            <a:ext cx="1371600" cy="338554"/>
          </a:xfrm>
          <a:prstGeom prst="rect">
            <a:avLst/>
          </a:prstGeom>
          <a:solidFill>
            <a:schemeClr val="accent4">
              <a:lumMod val="60000"/>
              <a:lumOff val="40000"/>
            </a:schemeClr>
          </a:solidFill>
          <a:ln w="38100">
            <a:solidFill>
              <a:srgbClr val="FF0000"/>
            </a:solidFill>
          </a:ln>
          <a:scene3d>
            <a:camera prst="orthographicFront"/>
            <a:lightRig rig="threePt" dir="t"/>
          </a:scene3d>
          <a:sp3d>
            <a:bevelT/>
          </a:sp3d>
        </p:spPr>
        <p:txBody>
          <a:bodyPr wrap="square" rtlCol="0">
            <a:spAutoFit/>
          </a:bodyPr>
          <a:lstStyle/>
          <a:p>
            <a:pPr algn="ctr"/>
            <a:r>
              <a:rPr lang="en-US" sz="1600" b="1" dirty="0" smtClean="0">
                <a:ln w="1905"/>
                <a:solidFill>
                  <a:srgbClr val="C00000"/>
                </a:solidFill>
                <a:effectLst>
                  <a:innerShdw blurRad="69850" dist="43180" dir="5400000">
                    <a:srgbClr val="000000">
                      <a:alpha val="65000"/>
                    </a:srgbClr>
                  </a:innerShdw>
                </a:effectLst>
              </a:rPr>
              <a:t>Lag </a:t>
            </a:r>
            <a:r>
              <a:rPr lang="en-US" sz="1600" b="1" dirty="0" err="1" smtClean="0">
                <a:ln w="1905"/>
                <a:solidFill>
                  <a:srgbClr val="C00000"/>
                </a:solidFill>
                <a:effectLst>
                  <a:innerShdw blurRad="69850" dist="43180" dir="5400000">
                    <a:srgbClr val="000000">
                      <a:alpha val="65000"/>
                    </a:srgbClr>
                  </a:innerShdw>
                </a:effectLst>
              </a:rPr>
              <a:t>Ba’Omer</a:t>
            </a:r>
            <a:endParaRPr lang="en-US" sz="1600" b="1" dirty="0">
              <a:ln w="1905"/>
              <a:solidFill>
                <a:srgbClr val="C00000"/>
              </a:solidFill>
              <a:effectLst>
                <a:innerShdw blurRad="69850" dist="43180" dir="5400000">
                  <a:srgbClr val="000000">
                    <a:alpha val="65000"/>
                  </a:srgbClr>
                </a:innerShdw>
              </a:effectLst>
            </a:endParaRPr>
          </a:p>
        </p:txBody>
      </p:sp>
      <p:sp>
        <p:nvSpPr>
          <p:cNvPr id="16" name="TextBox 15"/>
          <p:cNvSpPr txBox="1"/>
          <p:nvPr/>
        </p:nvSpPr>
        <p:spPr>
          <a:xfrm>
            <a:off x="2252472" y="5291363"/>
            <a:ext cx="2981960" cy="877163"/>
          </a:xfrm>
          <a:prstGeom prst="rect">
            <a:avLst/>
          </a:prstGeom>
          <a:solidFill>
            <a:schemeClr val="tx2">
              <a:lumMod val="75000"/>
            </a:schemeClr>
          </a:solidFill>
          <a:ln w="57150">
            <a:solidFill>
              <a:srgbClr val="C00000"/>
            </a:solidFill>
          </a:ln>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sz="1700" b="1" dirty="0" smtClean="0">
                <a:solidFill>
                  <a:schemeClr val="accent2">
                    <a:lumMod val="20000"/>
                    <a:lumOff val="80000"/>
                  </a:schemeClr>
                </a:solidFill>
              </a:rPr>
              <a:t>The 15</a:t>
            </a:r>
            <a:r>
              <a:rPr lang="en-US" sz="1700" b="1" baseline="30000" dirty="0" smtClean="0">
                <a:solidFill>
                  <a:schemeClr val="accent2">
                    <a:lumMod val="20000"/>
                    <a:lumOff val="80000"/>
                  </a:schemeClr>
                </a:solidFill>
              </a:rPr>
              <a:t>th</a:t>
            </a:r>
            <a:r>
              <a:rPr lang="en-US" sz="1700" b="1" dirty="0" smtClean="0">
                <a:solidFill>
                  <a:schemeClr val="accent2">
                    <a:lumMod val="20000"/>
                    <a:lumOff val="80000"/>
                  </a:schemeClr>
                </a:solidFill>
              </a:rPr>
              <a:t> </a:t>
            </a:r>
            <a:r>
              <a:rPr lang="en-US" sz="1700" b="1" u="sng" dirty="0" smtClean="0">
                <a:solidFill>
                  <a:schemeClr val="accent2">
                    <a:lumMod val="20000"/>
                    <a:lumOff val="80000"/>
                  </a:schemeClr>
                </a:solidFill>
              </a:rPr>
              <a:t>date</a:t>
            </a:r>
            <a:r>
              <a:rPr lang="en-US" sz="1700" b="1" dirty="0" smtClean="0">
                <a:solidFill>
                  <a:schemeClr val="accent2">
                    <a:lumMod val="20000"/>
                    <a:lumOff val="80000"/>
                  </a:schemeClr>
                </a:solidFill>
              </a:rPr>
              <a:t> of the 3</a:t>
            </a:r>
            <a:r>
              <a:rPr lang="en-US" sz="1700" b="1" baseline="30000" dirty="0" smtClean="0">
                <a:solidFill>
                  <a:schemeClr val="accent2">
                    <a:lumMod val="20000"/>
                    <a:lumOff val="80000"/>
                  </a:schemeClr>
                </a:solidFill>
              </a:rPr>
              <a:t>rd</a:t>
            </a:r>
            <a:r>
              <a:rPr lang="en-US" sz="1700" b="1" dirty="0" smtClean="0">
                <a:solidFill>
                  <a:schemeClr val="accent2">
                    <a:lumMod val="20000"/>
                    <a:lumOff val="80000"/>
                  </a:schemeClr>
                </a:solidFill>
              </a:rPr>
              <a:t> month was ONE of the options for Pentecost from Ex 19:1.</a:t>
            </a:r>
            <a:endParaRPr lang="en-US" sz="1700" b="1" dirty="0">
              <a:solidFill>
                <a:schemeClr val="accent2">
                  <a:lumMod val="20000"/>
                  <a:lumOff val="80000"/>
                </a:schemeClr>
              </a:solidFill>
            </a:endParaRPr>
          </a:p>
        </p:txBody>
      </p:sp>
      <p:pic>
        <p:nvPicPr>
          <p:cNvPr id="3075" name="Picture 3" descr="C:\Users\Rae\Desktop\ed white man teal!.jp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219200" y="4717649"/>
            <a:ext cx="1219200" cy="1219200"/>
          </a:xfrm>
          <a:prstGeom prst="ellipse">
            <a:avLst/>
          </a:prstGeom>
          <a:ln>
            <a:noFill/>
          </a:ln>
          <a:effectLst>
            <a:glow>
              <a:srgbClr val="F2D8CF">
                <a:alpha val="55000"/>
              </a:srgbClr>
            </a:glow>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369061" y="3067883"/>
            <a:ext cx="4650739" cy="307777"/>
          </a:xfrm>
          <a:prstGeom prst="rect">
            <a:avLst/>
          </a:prstGeom>
          <a:solidFill>
            <a:schemeClr val="accent4">
              <a:lumMod val="60000"/>
              <a:lumOff val="40000"/>
            </a:schemeClr>
          </a:solidFill>
          <a:ln w="38100">
            <a:solidFill>
              <a:srgbClr val="FF0000"/>
            </a:solidFill>
          </a:ln>
          <a:scene3d>
            <a:camera prst="orthographicFront"/>
            <a:lightRig rig="threePt" dir="t"/>
          </a:scene3d>
          <a:sp3d>
            <a:bevelT/>
          </a:sp3d>
        </p:spPr>
        <p:txBody>
          <a:bodyPr wrap="square" rtlCol="0">
            <a:spAutoFit/>
          </a:bodyPr>
          <a:lstStyle/>
          <a:p>
            <a:pPr algn="ctr"/>
            <a:r>
              <a:rPr lang="en-US" sz="1400" b="1" dirty="0" smtClean="0">
                <a:ln w="1905"/>
                <a:solidFill>
                  <a:srgbClr val="C00000"/>
                </a:solidFill>
                <a:effectLst>
                  <a:innerShdw blurRad="69850" dist="43180" dir="5400000">
                    <a:srgbClr val="000000">
                      <a:alpha val="65000"/>
                    </a:srgbClr>
                  </a:innerShdw>
                </a:effectLst>
              </a:rPr>
              <a:t>Firstfruits follows the Sabbath </a:t>
            </a:r>
            <a:r>
              <a:rPr lang="en-US" sz="1400" b="1" u="sng" dirty="0" smtClean="0">
                <a:ln w="1905"/>
                <a:effectLst>
                  <a:innerShdw blurRad="69850" dist="43180" dir="5400000">
                    <a:srgbClr val="000000">
                      <a:alpha val="65000"/>
                    </a:srgbClr>
                  </a:innerShdw>
                </a:effectLst>
              </a:rPr>
              <a:t>outside</a:t>
            </a:r>
            <a:r>
              <a:rPr lang="en-US" sz="1400" b="1" dirty="0" smtClean="0">
                <a:ln w="1905"/>
                <a:solidFill>
                  <a:srgbClr val="C00000"/>
                </a:solidFill>
                <a:effectLst>
                  <a:innerShdw blurRad="69850" dist="43180" dir="5400000">
                    <a:srgbClr val="000000">
                      <a:alpha val="65000"/>
                    </a:srgbClr>
                  </a:innerShdw>
                </a:effectLst>
              </a:rPr>
              <a:t> the Passover week.</a:t>
            </a:r>
            <a:endParaRPr lang="en-US" sz="1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59845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2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6" presetClass="emph" presetSubtype="0" fill="hold" grpId="1" nodeType="afterEffect">
                                  <p:stCondLst>
                                    <p:cond delay="0"/>
                                  </p:stCondLst>
                                  <p:childTnLst>
                                    <p:animScale>
                                      <p:cBhvr>
                                        <p:cTn id="19" dur="2000" fill="hold"/>
                                        <p:tgtEl>
                                          <p:spTgt spid="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1000"/>
                                        <p:tgtEl>
                                          <p:spTgt spid="7"/>
                                        </p:tgtEl>
                                      </p:cBhvr>
                                    </p:animEffect>
                                  </p:childTnLst>
                                </p:cTn>
                              </p:par>
                            </p:childTnLst>
                          </p:cTn>
                        </p:par>
                        <p:par>
                          <p:cTn id="25" fill="hold">
                            <p:stCondLst>
                              <p:cond delay="1000"/>
                            </p:stCondLst>
                            <p:childTnLst>
                              <p:par>
                                <p:cTn id="26" presetID="26" presetClass="entr" presetSubtype="0" fill="hold"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2000"/>
                                        <p:tgtEl>
                                          <p:spTgt spid="10"/>
                                        </p:tgtEl>
                                      </p:cBhvr>
                                    </p:animEffect>
                                  </p:childTnLst>
                                </p:cTn>
                              </p:par>
                            </p:childTnLst>
                          </p:cTn>
                        </p:par>
                        <p:par>
                          <p:cTn id="46" fill="hold">
                            <p:stCondLst>
                              <p:cond delay="6000"/>
                            </p:stCondLst>
                            <p:childTnLst>
                              <p:par>
                                <p:cTn id="47" presetID="8" presetClass="emph" presetSubtype="0" fill="hold" grpId="1" nodeType="afterEffect">
                                  <p:stCondLst>
                                    <p:cond delay="0"/>
                                  </p:stCondLst>
                                  <p:childTnLst>
                                    <p:animRot by="21600000">
                                      <p:cBhvr>
                                        <p:cTn id="48" dur="3000" fill="hold"/>
                                        <p:tgtEl>
                                          <p:spTgt spid="1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nodeType="clickEffect">
                                  <p:stCondLst>
                                    <p:cond delay="0"/>
                                  </p:stCondLst>
                                  <p:childTnLst>
                                    <p:set>
                                      <p:cBhvr>
                                        <p:cTn id="52" dur="1" fill="hold">
                                          <p:stCondLst>
                                            <p:cond delay="0"/>
                                          </p:stCondLst>
                                        </p:cTn>
                                        <p:tgtEl>
                                          <p:spTgt spid="3075"/>
                                        </p:tgtEl>
                                        <p:attrNameLst>
                                          <p:attrName>style.visibility</p:attrName>
                                        </p:attrNameLst>
                                      </p:cBhvr>
                                      <p:to>
                                        <p:strVal val="visible"/>
                                      </p:to>
                                    </p:set>
                                    <p:animEffect transition="in" filter="circle(out)">
                                      <p:cBhvr>
                                        <p:cTn id="53" dur="2000"/>
                                        <p:tgtEl>
                                          <p:spTgt spid="3075"/>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1750"/>
                                        <p:tgtEl>
                                          <p:spTgt spid="16"/>
                                        </p:tgtEl>
                                      </p:cBhvr>
                                    </p:animEffect>
                                  </p:childTnLst>
                                </p:cTn>
                              </p:par>
                            </p:childTnLst>
                          </p:cTn>
                        </p:par>
                        <p:par>
                          <p:cTn id="58" fill="hold">
                            <p:stCondLst>
                              <p:cond delay="375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9" grpId="0" animBg="1"/>
      <p:bldP spid="10" grpId="0" animBg="1"/>
      <p:bldP spid="10" grpId="1"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32</a:t>
            </a:fld>
            <a:endParaRPr lang="en-US"/>
          </a:p>
        </p:txBody>
      </p:sp>
      <p:sp>
        <p:nvSpPr>
          <p:cNvPr id="5" name="Title 1"/>
          <p:cNvSpPr txBox="1">
            <a:spLocks/>
          </p:cNvSpPr>
          <p:nvPr/>
        </p:nvSpPr>
        <p:spPr>
          <a:xfrm>
            <a:off x="304800" y="-76200"/>
            <a:ext cx="8569960" cy="5029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646096723"/>
              </p:ext>
            </p:extLst>
          </p:nvPr>
        </p:nvGraphicFramePr>
        <p:xfrm>
          <a:off x="474980" y="1148080"/>
          <a:ext cx="8229600" cy="5476240"/>
        </p:xfrm>
        <a:graphic>
          <a:graphicData uri="http://schemas.openxmlformats.org/drawingml/2006/table">
            <a:tbl>
              <a:tblPr firstRow="1" bandRow="1">
                <a:tableStyleId>{21E4AEA4-8DFA-4A89-87EB-49C32662AFE0}</a:tableStyleId>
              </a:tblPr>
              <a:tblGrid>
                <a:gridCol w="1028700"/>
                <a:gridCol w="1028700"/>
                <a:gridCol w="1028700"/>
                <a:gridCol w="1028700"/>
                <a:gridCol w="1028700"/>
                <a:gridCol w="1028700"/>
                <a:gridCol w="1028700"/>
                <a:gridCol w="1028700"/>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c>
                  <a:txBody>
                    <a:bodyPr/>
                    <a:lstStyle/>
                    <a:p>
                      <a:pPr algn="ctr"/>
                      <a:endParaRPr lang="en-US" sz="1600" dirty="0"/>
                    </a:p>
                  </a:txBody>
                  <a:tcPr>
                    <a:cell3D prstMaterial="dkEdge">
                      <a:bevel w="77470" h="12700" prst="softRound"/>
                      <a:lightRig rig="flood" dir="t"/>
                    </a:cell3D>
                    <a:solidFill>
                      <a:schemeClr val="bg1">
                        <a:lumMod val="50000"/>
                      </a:schemeClr>
                    </a:solidFill>
                  </a:tcPr>
                </a:tc>
              </a:tr>
              <a:tr h="330200">
                <a:tc>
                  <a:txBody>
                    <a:bodyPr/>
                    <a:lstStyle/>
                    <a:p>
                      <a:pPr algn="ctr"/>
                      <a:endParaRPr lang="en-US" sz="1400" dirty="0"/>
                    </a:p>
                  </a:txBody>
                  <a:tcPr>
                    <a:cell3D prstMaterial="dkEdge">
                      <a:bevel w="77470" h="12700" prst="softRound"/>
                      <a:lightRig rig="flood" dir="t"/>
                    </a:cell3D>
                    <a:solidFill>
                      <a:srgbClr val="F2D8CF"/>
                    </a:solidFill>
                  </a:tcPr>
                </a:tc>
                <a:tc>
                  <a:txBody>
                    <a:bodyPr/>
                    <a:lstStyle/>
                    <a:p>
                      <a:pPr algn="ctr"/>
                      <a:endParaRPr lang="en-US" sz="1400" dirty="0"/>
                    </a:p>
                  </a:txBody>
                  <a:tcPr>
                    <a:cell3D prstMaterial="dkEdge">
                      <a:bevel w="77470" h="12700" prst="softRound"/>
                      <a:lightRig rig="flood" dir="t"/>
                    </a:cell3D>
                    <a:solidFill>
                      <a:srgbClr val="F2D8CF"/>
                    </a:solidFill>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2000" b="1" dirty="0" smtClean="0">
                          <a:solidFill>
                            <a:schemeClr val="accent6">
                              <a:lumMod val="50000"/>
                            </a:schemeClr>
                          </a:solidFill>
                        </a:rPr>
                        <a:t>Omer</a:t>
                      </a:r>
                      <a:endParaRPr lang="en-US" sz="20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dirty="0" smtClean="0"/>
                        <a:t>5</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6</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7</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8 </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9</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10</a:t>
                      </a:r>
                      <a:endParaRPr lang="en-US" sz="1400" dirty="0"/>
                    </a:p>
                  </a:txBody>
                  <a:tcPr>
                    <a:cell3D prstMaterial="dkEdge">
                      <a:bevel w="77470" h="12700" prst="softRound"/>
                      <a:lightRig rig="flood" dir="t"/>
                    </a:cell3D>
                    <a:solidFill>
                      <a:srgbClr val="F2D8CF"/>
                    </a:solidFill>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F2D8CF"/>
                    </a:solidFill>
                  </a:tcPr>
                </a:tc>
                <a:tc>
                  <a:txBody>
                    <a:bodyPr/>
                    <a:lstStyle/>
                    <a:p>
                      <a:pPr algn="ctr"/>
                      <a:r>
                        <a:rPr lang="en-US" sz="2000" b="1" dirty="0" smtClean="0">
                          <a:solidFill>
                            <a:schemeClr val="accent6">
                              <a:lumMod val="50000"/>
                            </a:schemeClr>
                          </a:solidFill>
                        </a:rPr>
                        <a:t>Count</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solidFill>
                            <a:schemeClr val="bg1"/>
                          </a:solidFill>
                        </a:rPr>
                        <a:t>14</a:t>
                      </a:r>
                      <a:r>
                        <a:rPr lang="en-US" sz="2000" b="1" dirty="0" smtClean="0"/>
                        <a:t>  </a:t>
                      </a:r>
                      <a:r>
                        <a:rPr lang="en-US" sz="2000" b="1" dirty="0" smtClean="0">
                          <a:solidFill>
                            <a:schemeClr val="bg1"/>
                          </a:solidFill>
                        </a:rPr>
                        <a:t>P/O</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b="1" dirty="0" smtClean="0"/>
                        <a:t>15 - 1</a:t>
                      </a:r>
                      <a:r>
                        <a:rPr lang="en-US" sz="1400" b="1" baseline="30000" dirty="0" smtClean="0"/>
                        <a:t>st</a:t>
                      </a:r>
                      <a:r>
                        <a:rPr lang="en-US" sz="1400" b="1" dirty="0" smtClean="0"/>
                        <a:t> ULB </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16</a:t>
                      </a:r>
                      <a:endParaRPr lang="en-US" sz="20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17</a:t>
                      </a:r>
                      <a:endParaRPr lang="en-US" sz="1400" b="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solidFill>
                            <a:schemeClr val="bg1"/>
                          </a:solidFill>
                        </a:rPr>
                        <a:t>18 - H7676</a:t>
                      </a:r>
                      <a:endParaRPr lang="en-US" sz="1200" b="1" dirty="0">
                        <a:solidFill>
                          <a:schemeClr val="bg1"/>
                        </a:solidFill>
                      </a:endParaRPr>
                    </a:p>
                  </a:txBody>
                  <a:tcPr>
                    <a:cell3D prstMaterial="dkEdge">
                      <a:bevel w="77470" h="12700" prst="softRound"/>
                      <a:lightRig rig="flood" dir="t"/>
                    </a:cell3D>
                    <a:solidFill>
                      <a:srgbClr val="00B0F0"/>
                    </a:solidFill>
                  </a:tcPr>
                </a:tc>
                <a:tc>
                  <a:txBody>
                    <a:bodyPr/>
                    <a:lstStyle/>
                    <a:p>
                      <a:pPr algn="ct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800" b="1" dirty="0" smtClean="0"/>
                        <a:t>19 - FF</a:t>
                      </a:r>
                      <a:endParaRPr lang="en-US" sz="1400" b="1" dirty="0"/>
                    </a:p>
                  </a:txBody>
                  <a:tcPr>
                    <a:cell3D prstMaterial="dkEdge">
                      <a:bevel w="77470" h="12700" prst="softRound"/>
                      <a:lightRig rig="flood" dir="t"/>
                    </a:cell3D>
                    <a:solidFill>
                      <a:srgbClr val="00B050"/>
                    </a:solidFill>
                  </a:tcPr>
                </a:tc>
                <a:tc>
                  <a:txBody>
                    <a:bodyPr/>
                    <a:lstStyle/>
                    <a:p>
                      <a:pPr algn="ctr"/>
                      <a:r>
                        <a:rPr lang="en-US" sz="1400" dirty="0" smtClean="0"/>
                        <a:t>20</a:t>
                      </a:r>
                      <a:endParaRPr lang="en-US" sz="1400"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t>21 - 2</a:t>
                      </a:r>
                      <a:r>
                        <a:rPr lang="en-US" sz="1400" b="1" baseline="30000" dirty="0" smtClean="0"/>
                        <a:t>nd</a:t>
                      </a:r>
                      <a:r>
                        <a:rPr lang="en-US" sz="1400" b="1" dirty="0" smtClean="0"/>
                        <a:t> ULB</a:t>
                      </a:r>
                      <a:endParaRPr lang="en-US" sz="1400" b="1"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24</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25</a:t>
                      </a:r>
                      <a:endParaRPr lang="en-US" sz="16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accent6">
                              <a:lumMod val="50000"/>
                            </a:schemeClr>
                          </a:solidFill>
                        </a:rPr>
                        <a:t>1-7</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26</a:t>
                      </a:r>
                      <a:endParaRPr lang="en-US" sz="1050" b="0" dirty="0"/>
                    </a:p>
                  </a:txBody>
                  <a:tcPr>
                    <a:cell3D prstMaterial="dkEdge">
                      <a:bevel w="77470" h="12700" prst="softRound"/>
                      <a:lightRig rig="flood" dir="t"/>
                    </a:cell3D>
                    <a:solidFill>
                      <a:srgbClr val="F2D8CF"/>
                    </a:solidFill>
                  </a:tcPr>
                </a:tc>
                <a:tc>
                  <a:txBody>
                    <a:bodyPr/>
                    <a:lstStyle/>
                    <a:p>
                      <a:pPr algn="ctr"/>
                      <a:r>
                        <a:rPr lang="en-US" sz="1400" dirty="0" smtClean="0"/>
                        <a:t>27</a:t>
                      </a:r>
                      <a:endParaRPr lang="en-US" sz="1400" dirty="0"/>
                    </a:p>
                  </a:txBody>
                  <a:tcPr>
                    <a:cell3D prstMaterial="dkEdge">
                      <a:bevel w="77470" h="12700" prst="softRound"/>
                      <a:lightRig rig="flood" dir="t"/>
                    </a:cell3D>
                    <a:solidFill>
                      <a:srgbClr val="F2D8CF"/>
                    </a:solidFill>
                  </a:tcPr>
                </a:tc>
                <a:tc>
                  <a:txBody>
                    <a:bodyPr/>
                    <a:lstStyle/>
                    <a:p>
                      <a:pPr algn="ctr"/>
                      <a:r>
                        <a:rPr lang="en-US" sz="1400" dirty="0" smtClean="0"/>
                        <a:t>28</a:t>
                      </a:r>
                      <a:endParaRPr lang="en-US" sz="1400" dirty="0"/>
                    </a:p>
                  </a:txBody>
                  <a:tcPr>
                    <a:cell3D prstMaterial="dkEdge">
                      <a:bevel w="77470" h="12700" prst="softRound"/>
                      <a:lightRig rig="flood" dir="t"/>
                    </a:cell3D>
                    <a:solidFill>
                      <a:srgbClr val="F2D8CF"/>
                    </a:solidFill>
                  </a:tcPr>
                </a:tc>
                <a:tc>
                  <a:txBody>
                    <a:bodyPr/>
                    <a:lstStyle/>
                    <a:p>
                      <a:pPr algn="ctr"/>
                      <a:r>
                        <a:rPr lang="en-US" sz="1400" b="0" dirty="0" smtClean="0"/>
                        <a:t>29</a:t>
                      </a:r>
                      <a:endParaRPr lang="en-US" sz="1400" b="0" dirty="0"/>
                    </a:p>
                  </a:txBody>
                  <a:tcPr>
                    <a:cell3D prstMaterial="dkEdge">
                      <a:bevel w="77470" h="12700" prst="softRound"/>
                      <a:lightRig rig="flood" dir="t"/>
                    </a:cell3D>
                    <a:solidFill>
                      <a:srgbClr val="F2D8CF"/>
                    </a:solidFill>
                  </a:tcPr>
                </a:tc>
                <a:tc>
                  <a:txBody>
                    <a:bodyPr/>
                    <a:lstStyle/>
                    <a:p>
                      <a:pPr algn="ctr"/>
                      <a:r>
                        <a:rPr lang="en-US" sz="1400" dirty="0" smtClean="0"/>
                        <a:t>30</a:t>
                      </a:r>
                      <a:endParaRPr lang="en-US" sz="1400" dirty="0"/>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Zif 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 2</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8-14</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4</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5</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7</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8</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 9</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15-21</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10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11</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12</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14</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15</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16</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22-28</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17</a:t>
                      </a:r>
                      <a:endParaRPr lang="en-US" sz="18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18</a:t>
                      </a:r>
                      <a:r>
                        <a:rPr lang="en-US" sz="1400" b="1" dirty="0" smtClean="0"/>
                        <a:t> </a:t>
                      </a:r>
                      <a:r>
                        <a:rPr lang="en-US" sz="1800" b="1" dirty="0" smtClean="0"/>
                        <a:t>- 33</a:t>
                      </a:r>
                      <a:r>
                        <a:rPr lang="en-US" sz="1800" b="1" baseline="30000" dirty="0" smtClean="0"/>
                        <a:t>rd</a:t>
                      </a:r>
                      <a:r>
                        <a:rPr lang="en-US" sz="1800" b="1" dirty="0" smtClean="0"/>
                        <a:t> </a:t>
                      </a:r>
                      <a:endParaRPr lang="en-US" sz="1400" b="1" dirty="0" smtClean="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21</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22</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23</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29-35</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t>24</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dirty="0" smtClean="0"/>
                        <a:t>25</a:t>
                      </a:r>
                      <a:endParaRPr lang="en-US" sz="140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bg1"/>
                          </a:solidFill>
                        </a:rPr>
                        <a:t>26 - 40</a:t>
                      </a:r>
                      <a:r>
                        <a:rPr lang="en-US" sz="1800" b="1" baseline="30000" dirty="0" smtClean="0">
                          <a:solidFill>
                            <a:schemeClr val="bg1"/>
                          </a:solidFill>
                        </a:rPr>
                        <a:t>th</a:t>
                      </a:r>
                      <a:r>
                        <a:rPr lang="en-US" sz="1800" b="1" dirty="0" smtClean="0">
                          <a:solidFill>
                            <a:schemeClr val="bg1"/>
                          </a:solidFill>
                        </a:rPr>
                        <a:t> </a:t>
                      </a:r>
                      <a:endParaRPr lang="en-US" sz="1400" b="1" dirty="0">
                        <a:solidFill>
                          <a:schemeClr val="bg1"/>
                        </a:solidFill>
                      </a:endParaRPr>
                    </a:p>
                  </a:txBody>
                  <a:tcPr>
                    <a:cell3D prstMaterial="dkEdge">
                      <a:bevel w="77470" h="12700" prst="softRound"/>
                      <a:lightRig rig="flood" dir="t"/>
                    </a:cell3D>
                    <a:solidFill>
                      <a:schemeClr val="accent2">
                        <a:lumMod val="50000"/>
                      </a:schemeClr>
                    </a:solidFill>
                  </a:tcPr>
                </a:tc>
                <a:tc>
                  <a:txBody>
                    <a:bodyPr/>
                    <a:lstStyle/>
                    <a:p>
                      <a:pPr algn="ctr"/>
                      <a:r>
                        <a:rPr lang="en-US" sz="1400" b="0" dirty="0" smtClean="0"/>
                        <a:t>27</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28</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29</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t>30</a:t>
                      </a:r>
                      <a:endParaRPr lang="en-US" sz="1400" b="0"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36-42</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Sivan 1</a:t>
                      </a:r>
                    </a:p>
                  </a:txBody>
                  <a:tcPr>
                    <a:cell3D prstMaterial="dkEdge">
                      <a:bevel w="77470" h="12700" prst="softRound"/>
                      <a:lightRig rig="flood" dir="t"/>
                    </a:cell3D>
                    <a:solidFill>
                      <a:schemeClr val="accent1"/>
                    </a:solidFill>
                  </a:tcPr>
                </a:tc>
                <a:tc>
                  <a:txBody>
                    <a:bodyPr/>
                    <a:lstStyle/>
                    <a:p>
                      <a:pPr algn="ctr"/>
                      <a:r>
                        <a:rPr lang="en-US" sz="1400" dirty="0" smtClean="0"/>
                        <a:t>2</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3</a:t>
                      </a:r>
                      <a:endParaRPr lang="en-US" sz="1400" dirty="0"/>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bg1"/>
                          </a:solidFill>
                        </a:rPr>
                        <a:t>4</a:t>
                      </a:r>
                      <a:endParaRPr lang="en-US" sz="1800" b="1" dirty="0">
                        <a:solidFill>
                          <a:schemeClr val="bg1"/>
                        </a:solidFill>
                      </a:endParaRPr>
                    </a:p>
                  </a:txBody>
                  <a:tcPr>
                    <a:cell3D prstMaterial="dkEdge">
                      <a:bevel w="77470" h="12700" prst="softRound"/>
                      <a:lightRig rig="flood" dir="t"/>
                    </a:cell3D>
                    <a:solidFill>
                      <a:schemeClr val="accent5">
                        <a:lumMod val="50000"/>
                      </a:schemeClr>
                    </a:solidFill>
                  </a:tcPr>
                </a:tc>
                <a:tc>
                  <a:txBody>
                    <a:bodyPr/>
                    <a:lstStyle/>
                    <a:p>
                      <a:pPr algn="ctr"/>
                      <a:r>
                        <a:rPr lang="en-US" sz="1400" b="0" dirty="0" smtClean="0">
                          <a:solidFill>
                            <a:schemeClr val="tx1"/>
                          </a:solidFill>
                        </a:rPr>
                        <a:t>5 </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6</a:t>
                      </a:r>
                    </a:p>
                  </a:txBody>
                  <a:tcPr>
                    <a:cell3D prstMaterial="dkEdge">
                      <a:bevel w="77470" h="12700" prst="softRound"/>
                      <a:lightRig rig="flood" dir="t"/>
                    </a:cell3D>
                    <a:solidFill>
                      <a:schemeClr val="accent1"/>
                    </a:solidFill>
                  </a:tcPr>
                </a:tc>
                <a:tc>
                  <a:txBody>
                    <a:bodyPr/>
                    <a:lstStyle/>
                    <a:p>
                      <a:pPr algn="ctr"/>
                      <a:r>
                        <a:rPr lang="en-US" sz="1400" b="0" dirty="0" smtClean="0"/>
                        <a:t>7</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rPr>
                        <a:t>43-49</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8</a:t>
                      </a:r>
                      <a:r>
                        <a:rPr lang="en-US" sz="1800" b="1" baseline="0" dirty="0" smtClean="0"/>
                        <a:t> - 50</a:t>
                      </a:r>
                      <a:r>
                        <a:rPr lang="en-US" sz="1800" b="1" baseline="30000" dirty="0" smtClean="0"/>
                        <a:t>th</a:t>
                      </a:r>
                      <a:r>
                        <a:rPr lang="en-US" sz="1800" b="1" baseline="0" dirty="0" smtClean="0"/>
                        <a:t> </a:t>
                      </a:r>
                      <a:endParaRPr lang="en-US" sz="2000" b="1" dirty="0" smtClean="0"/>
                    </a:p>
                  </a:txBody>
                  <a:tcPr>
                    <a:cell3D prstMaterial="dkEdge">
                      <a:bevel w="77470" h="12700" prst="softRound"/>
                      <a:lightRig rig="flood" dir="t"/>
                    </a:cell3D>
                    <a:solidFill>
                      <a:srgbClr val="00B050"/>
                    </a:solidFill>
                  </a:tcPr>
                </a:tc>
                <a:tc>
                  <a:txBody>
                    <a:bodyPr/>
                    <a:lstStyle/>
                    <a:p>
                      <a:pPr algn="ctr"/>
                      <a:r>
                        <a:rPr lang="en-US" sz="1400" dirty="0" smtClean="0"/>
                        <a:t>9</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10</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chemeClr val="accent1"/>
                    </a:solidFill>
                  </a:tcPr>
                </a:tc>
                <a:tc>
                  <a:txBody>
                    <a:bodyPr/>
                    <a:lstStyle/>
                    <a:p>
                      <a:pPr algn="ctr"/>
                      <a:r>
                        <a:rPr lang="en-US" sz="1400" dirty="0" smtClean="0"/>
                        <a:t>12</a:t>
                      </a:r>
                      <a:endParaRPr lang="en-US" sz="140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13</a:t>
                      </a:r>
                    </a:p>
                  </a:txBody>
                  <a:tcPr>
                    <a:cell3D prstMaterial="dkEdge">
                      <a:bevel w="77470" h="12700" prst="softRound"/>
                      <a:lightRig rig="flood" dir="t"/>
                    </a:cell3D>
                    <a:solidFill>
                      <a:schemeClr val="accent1"/>
                    </a:solidFill>
                  </a:tcPr>
                </a:tc>
                <a:tc>
                  <a:txBody>
                    <a:bodyPr/>
                    <a:lstStyle/>
                    <a:p>
                      <a:pPr algn="ctr"/>
                      <a:r>
                        <a:rPr lang="en-US" sz="1400" b="0" dirty="0" smtClean="0"/>
                        <a:t>14</a:t>
                      </a:r>
                      <a:endParaRPr lang="en-US" sz="1400" b="0" dirty="0"/>
                    </a:p>
                  </a:txBody>
                  <a:tcPr>
                    <a:cell3D prstMaterial="dkEdge">
                      <a:bevel w="77470" h="12700" prst="softRound"/>
                      <a:lightRig rig="flood" dir="t"/>
                    </a:cell3D>
                    <a:solidFill>
                      <a:schemeClr val="accent1"/>
                    </a:solidFill>
                  </a:tcPr>
                </a:tc>
                <a:tc>
                  <a:txBody>
                    <a:bodyPr/>
                    <a:lstStyle/>
                    <a:p>
                      <a:pPr algn="ctr"/>
                      <a:r>
                        <a:rPr lang="en-US" sz="1800" b="1" dirty="0" smtClean="0">
                          <a:solidFill>
                            <a:srgbClr val="002060"/>
                          </a:solidFill>
                          <a:effectLst>
                            <a:outerShdw blurRad="38100" dist="38100" dir="2700000" algn="tl">
                              <a:srgbClr val="000000">
                                <a:alpha val="43137"/>
                              </a:srgbClr>
                            </a:outerShdw>
                          </a:effectLst>
                        </a:rPr>
                        <a:t>50</a:t>
                      </a:r>
                      <a:endParaRPr lang="en-US" sz="1400" b="1" dirty="0">
                        <a:solidFill>
                          <a:srgbClr val="00206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15</a:t>
                      </a:r>
                      <a:r>
                        <a:rPr lang="en-US" sz="1600" b="1" dirty="0" smtClean="0"/>
                        <a:t> </a:t>
                      </a:r>
                    </a:p>
                  </a:txBody>
                  <a:tcPr>
                    <a:cell3D prstMaterial="dkEdge">
                      <a:bevel w="77470" h="12700" prst="softRound"/>
                      <a:lightRig rig="flood" dir="t"/>
                    </a:cell3D>
                    <a:solidFill>
                      <a:schemeClr val="accent1"/>
                    </a:solidFill>
                  </a:tcPr>
                </a:tc>
                <a:tc>
                  <a:txBody>
                    <a:bodyPr/>
                    <a:lstStyle/>
                    <a:p>
                      <a:pPr algn="ctr"/>
                      <a:r>
                        <a:rPr lang="en-US" sz="1400" dirty="0" smtClean="0"/>
                        <a:t>16</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17</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chemeClr val="accent1"/>
                    </a:solidFill>
                  </a:tcPr>
                </a:tc>
                <a:tc>
                  <a:txBody>
                    <a:bodyPr/>
                    <a:lstStyle/>
                    <a:p>
                      <a:pPr algn="ctr"/>
                      <a:r>
                        <a:rPr lang="en-US" sz="1400" dirty="0" smtClean="0"/>
                        <a:t>19</a:t>
                      </a:r>
                      <a:endParaRPr lang="en-US" sz="140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20</a:t>
                      </a:r>
                    </a:p>
                  </a:txBody>
                  <a:tcPr>
                    <a:cell3D prstMaterial="dkEdge">
                      <a:bevel w="77470" h="12700" prst="softRound"/>
                      <a:lightRig rig="flood" dir="t"/>
                    </a:cell3D>
                    <a:solidFill>
                      <a:schemeClr val="accent1"/>
                    </a:solidFill>
                  </a:tcPr>
                </a:tc>
                <a:tc>
                  <a:txBody>
                    <a:bodyPr/>
                    <a:lstStyle/>
                    <a:p>
                      <a:pPr algn="ctr"/>
                      <a:r>
                        <a:rPr lang="en-US" sz="1400" b="0" dirty="0" smtClean="0"/>
                        <a:t>21</a:t>
                      </a:r>
                      <a:endParaRPr lang="en-US" sz="1400" b="0" dirty="0"/>
                    </a:p>
                  </a:txBody>
                  <a:tcPr>
                    <a:cell3D prstMaterial="dkEdge">
                      <a:bevel w="77470" h="12700" prst="softRound"/>
                      <a:lightRig rig="flood" dir="t"/>
                    </a:cell3D>
                    <a:solidFill>
                      <a:schemeClr val="accent1"/>
                    </a:solidFill>
                  </a:tcPr>
                </a:tc>
                <a:tc>
                  <a:txBody>
                    <a:bodyPr/>
                    <a:lstStyle/>
                    <a:p>
                      <a:endParaRPr lang="en-US"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22</a:t>
                      </a:r>
                    </a:p>
                  </a:txBody>
                  <a:tcPr>
                    <a:cell3D prstMaterial="dkEdge">
                      <a:bevel w="77470" h="12700" prst="softRound"/>
                      <a:lightRig rig="flood" dir="t"/>
                    </a:cell3D>
                    <a:solidFill>
                      <a:schemeClr val="accent1"/>
                    </a:solidFill>
                  </a:tcPr>
                </a:tc>
                <a:tc>
                  <a:txBody>
                    <a:bodyPr/>
                    <a:lstStyle/>
                    <a:p>
                      <a:pPr algn="ctr"/>
                      <a:r>
                        <a:rPr lang="en-US" sz="1400" dirty="0" smtClean="0"/>
                        <a:t>23</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24</a:t>
                      </a:r>
                      <a:endParaRPr lang="en-US" sz="1400" dirty="0"/>
                    </a:p>
                  </a:txBody>
                  <a:tcPr>
                    <a:cell3D prstMaterial="dkEdge">
                      <a:bevel w="77470" h="12700" prst="softRound"/>
                      <a:lightRig rig="flood" dir="t"/>
                    </a:cell3D>
                    <a:solidFill>
                      <a:schemeClr val="accent1"/>
                    </a:solidFill>
                  </a:tcPr>
                </a:tc>
                <a:tc>
                  <a:txBody>
                    <a:bodyPr/>
                    <a:lstStyle/>
                    <a:p>
                      <a:pPr algn="ctr"/>
                      <a:r>
                        <a:rPr lang="en-US" sz="1400" b="0" dirty="0" smtClean="0"/>
                        <a:t>25</a:t>
                      </a:r>
                      <a:endParaRPr lang="en-US" sz="1400" b="0" dirty="0"/>
                    </a:p>
                  </a:txBody>
                  <a:tcPr>
                    <a:cell3D prstMaterial="dkEdge">
                      <a:bevel w="77470" h="12700" prst="softRound"/>
                      <a:lightRig rig="flood" dir="t"/>
                    </a:cell3D>
                    <a:solidFill>
                      <a:schemeClr val="accent1"/>
                    </a:solidFill>
                  </a:tcPr>
                </a:tc>
                <a:tc>
                  <a:txBody>
                    <a:bodyPr/>
                    <a:lstStyle/>
                    <a:p>
                      <a:pPr algn="ctr"/>
                      <a:r>
                        <a:rPr lang="en-US" sz="1400" dirty="0" smtClean="0"/>
                        <a:t>26</a:t>
                      </a:r>
                      <a:endParaRPr lang="en-US" sz="1400" dirty="0"/>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27</a:t>
                      </a:r>
                    </a:p>
                  </a:txBody>
                  <a:tcPr>
                    <a:cell3D prstMaterial="dkEdge">
                      <a:bevel w="77470" h="12700" prst="softRound"/>
                      <a:lightRig rig="flood" dir="t"/>
                    </a:cell3D>
                    <a:solidFill>
                      <a:schemeClr val="accent1"/>
                    </a:solidFill>
                  </a:tcPr>
                </a:tc>
                <a:tc>
                  <a:txBody>
                    <a:bodyPr/>
                    <a:lstStyle/>
                    <a:p>
                      <a:pPr algn="ctr"/>
                      <a:r>
                        <a:rPr lang="en-US" sz="1400" b="0" dirty="0" smtClean="0"/>
                        <a:t>28</a:t>
                      </a:r>
                      <a:endParaRPr lang="en-US" sz="1400" b="0" dirty="0"/>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29</a:t>
                      </a:r>
                    </a:p>
                  </a:txBody>
                  <a:tcPr>
                    <a:cell3D prstMaterial="dkEdge">
                      <a:bevel w="77470" h="12700" prst="softRound"/>
                      <a:lightRig rig="flood" dir="t"/>
                    </a:cell3D>
                    <a:solidFill>
                      <a:schemeClr val="accent1"/>
                    </a:solidFill>
                  </a:tcPr>
                </a:tc>
                <a:tc>
                  <a:txBody>
                    <a:bodyPr/>
                    <a:lstStyle/>
                    <a:p>
                      <a:pPr algn="ctr"/>
                      <a:r>
                        <a:rPr lang="en-US" sz="1400" dirty="0" smtClean="0"/>
                        <a:t>30</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a:t>
                      </a:r>
                      <a:endParaRPr lang="en-US" sz="1400" dirty="0"/>
                    </a:p>
                  </a:txBody>
                  <a:tcPr>
                    <a:cell3D prstMaterial="dkEdge">
                      <a:bevel w="77470" h="12700" prst="softRound"/>
                      <a:lightRig rig="flood" dir="t"/>
                    </a:cell3D>
                    <a:solidFill>
                      <a:srgbClr val="CDD3D3"/>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rgbClr val="CDD3D3"/>
                    </a:solidFill>
                  </a:tcPr>
                </a:tc>
                <a:tc>
                  <a:txBody>
                    <a:bodyPr/>
                    <a:lstStyle/>
                    <a:p>
                      <a:pPr algn="ctr"/>
                      <a:r>
                        <a:rPr lang="en-US" sz="1400" dirty="0" smtClean="0"/>
                        <a:t>3</a:t>
                      </a:r>
                      <a:endParaRPr lang="en-US" sz="1400" dirty="0"/>
                    </a:p>
                  </a:txBody>
                  <a:tcPr>
                    <a:cell3D prstMaterial="dkEdge">
                      <a:bevel w="77470" h="12700" prst="softRound"/>
                      <a:lightRig rig="flood" dir="t"/>
                    </a:cell3D>
                    <a:solidFill>
                      <a:srgbClr val="CDD3D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4</a:t>
                      </a:r>
                    </a:p>
                  </a:txBody>
                  <a:tcPr>
                    <a:cell3D prstMaterial="dkEdge">
                      <a:bevel w="77470" h="12700" prst="softRound"/>
                      <a:lightRig rig="flood" dir="t"/>
                    </a:cell3D>
                    <a:solidFill>
                      <a:srgbClr val="CDD3D3"/>
                    </a:solidFill>
                  </a:tcPr>
                </a:tc>
                <a:tc>
                  <a:txBody>
                    <a:bodyPr/>
                    <a:lstStyle/>
                    <a:p>
                      <a:pPr algn="ctr"/>
                      <a:r>
                        <a:rPr lang="en-US" sz="1400" b="0" dirty="0" smtClean="0"/>
                        <a:t>5</a:t>
                      </a:r>
                      <a:endParaRPr lang="en-US" sz="1400" b="0" dirty="0"/>
                    </a:p>
                  </a:txBody>
                  <a:tcPr>
                    <a:cell3D prstMaterial="dkEdge">
                      <a:bevel w="77470" h="12700" prst="softRound"/>
                      <a:lightRig rig="flood" dir="t"/>
                    </a:cell3D>
                    <a:solidFill>
                      <a:srgbClr val="CDD3D3"/>
                    </a:solidFill>
                  </a:tcPr>
                </a:tc>
                <a:tc>
                  <a:txBody>
                    <a:bodyPr/>
                    <a:lstStyle/>
                    <a:p>
                      <a:pPr algn="ctr"/>
                      <a:endParaRPr lang="en-US" sz="1400" b="0" dirty="0"/>
                    </a:p>
                  </a:txBody>
                  <a:tcPr>
                    <a:cell3D prstMaterial="dkEdge">
                      <a:bevel w="77470" h="12700" prst="softRound"/>
                      <a:lightRig rig="flood" dir="t"/>
                    </a:cell3D>
                    <a:solidFill>
                      <a:srgbClr val="CDD3D3"/>
                    </a:solidFill>
                  </a:tcPr>
                </a:tc>
              </a:tr>
            </a:tbl>
          </a:graphicData>
        </a:graphic>
      </p:graphicFrame>
      <p:sp>
        <p:nvSpPr>
          <p:cNvPr id="6" name="Rectangle 5"/>
          <p:cNvSpPr/>
          <p:nvPr/>
        </p:nvSpPr>
        <p:spPr>
          <a:xfrm>
            <a:off x="472730" y="5246224"/>
            <a:ext cx="1041110" cy="369426"/>
          </a:xfrm>
          <a:prstGeom prst="rect">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6215845"/>
            <a:ext cx="8096025" cy="461665"/>
          </a:xfrm>
          <a:prstGeom prst="rect">
            <a:avLst/>
          </a:prstGeom>
          <a:solidFill>
            <a:srgbClr val="C0000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The 40</a:t>
            </a:r>
            <a:r>
              <a:rPr lang="en-US" sz="2400" b="1" baseline="30000" dirty="0" smtClean="0">
                <a:ln/>
                <a:solidFill>
                  <a:schemeClr val="accent3"/>
                </a:solidFill>
              </a:rPr>
              <a:t>th</a:t>
            </a:r>
            <a:r>
              <a:rPr lang="en-US" sz="2400" b="1" dirty="0" smtClean="0">
                <a:ln/>
                <a:solidFill>
                  <a:schemeClr val="accent3"/>
                </a:solidFill>
              </a:rPr>
              <a:t> Day of the Omer is not on the 2</a:t>
            </a:r>
            <a:r>
              <a:rPr lang="en-US" sz="2400" b="1" baseline="30000" dirty="0" smtClean="0">
                <a:ln/>
                <a:solidFill>
                  <a:schemeClr val="accent3"/>
                </a:solidFill>
              </a:rPr>
              <a:t>nd</a:t>
            </a:r>
            <a:r>
              <a:rPr lang="en-US" sz="2400" b="1" dirty="0" smtClean="0">
                <a:ln/>
                <a:solidFill>
                  <a:schemeClr val="accent3"/>
                </a:solidFill>
              </a:rPr>
              <a:t> month 27</a:t>
            </a:r>
            <a:r>
              <a:rPr lang="en-US" sz="2400" b="1" baseline="30000" dirty="0" smtClean="0">
                <a:ln/>
                <a:solidFill>
                  <a:schemeClr val="accent3"/>
                </a:solidFill>
              </a:rPr>
              <a:t>th</a:t>
            </a:r>
            <a:r>
              <a:rPr lang="en-US" sz="2400" b="1" dirty="0" smtClean="0">
                <a:ln/>
                <a:solidFill>
                  <a:schemeClr val="accent3"/>
                </a:solidFill>
              </a:rPr>
              <a:t> day!</a:t>
            </a:r>
            <a:endParaRPr lang="en-US" sz="3200" b="1" cap="none" spc="0" dirty="0">
              <a:ln/>
              <a:solidFill>
                <a:schemeClr val="accent3"/>
              </a:solidFill>
              <a:effectLst/>
            </a:endParaRPr>
          </a:p>
        </p:txBody>
      </p:sp>
      <p:sp>
        <p:nvSpPr>
          <p:cNvPr id="8" name="Rectangle 7"/>
          <p:cNvSpPr/>
          <p:nvPr/>
        </p:nvSpPr>
        <p:spPr>
          <a:xfrm>
            <a:off x="137450" y="241845"/>
            <a:ext cx="8854150" cy="646331"/>
          </a:xfrm>
          <a:prstGeom prst="rect">
            <a:avLst/>
          </a:prstGeom>
          <a:solidFill>
            <a:schemeClr val="accent4">
              <a:lumMod val="20000"/>
              <a:lumOff val="80000"/>
            </a:schemeClr>
          </a:solidFill>
          <a:ln w="57150">
            <a:solidFill>
              <a:schemeClr val="accent2"/>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smtClean="0">
                <a:ln w="11430"/>
                <a:solidFill>
                  <a:srgbClr val="0070C0"/>
                </a:solidFill>
                <a:effectLst>
                  <a:outerShdw blurRad="50800" dist="39000" dir="5460000" algn="tl">
                    <a:srgbClr val="000000">
                      <a:alpha val="38000"/>
                    </a:srgbClr>
                  </a:outerShdw>
                </a:effectLst>
              </a:rPr>
              <a:t>MOSES</a:t>
            </a:r>
            <a:r>
              <a:rPr lang="en-US" sz="3200" b="1" dirty="0" smtClean="0">
                <a:ln w="11430"/>
                <a:solidFill>
                  <a:srgbClr val="0070C0"/>
                </a:solidFill>
                <a:effectLst>
                  <a:outerShdw blurRad="50800" dist="39000" dir="5460000" algn="tl">
                    <a:srgbClr val="000000">
                      <a:alpha val="38000"/>
                    </a:srgbClr>
                  </a:outerShdw>
                </a:effectLst>
              </a:rPr>
              <a:t>:  </a:t>
            </a:r>
            <a:r>
              <a:rPr lang="en-US" sz="3200" b="1" dirty="0" smtClean="0">
                <a:ln w="11430"/>
                <a:solidFill>
                  <a:sysClr val="windowText" lastClr="000000"/>
                </a:solidFill>
                <a:effectLst>
                  <a:outerShdw blurRad="50800" dist="39000" dir="5460000" algn="tl">
                    <a:srgbClr val="000000">
                      <a:alpha val="38000"/>
                    </a:srgbClr>
                  </a:outerShdw>
                </a:effectLst>
              </a:rPr>
              <a:t>Tues</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FF0000"/>
                </a:solidFill>
                <a:effectLst>
                  <a:outerShdw blurRad="50800" dist="39000" dir="5460000" algn="tl">
                    <a:srgbClr val="000000">
                      <a:alpha val="38000"/>
                    </a:srgbClr>
                  </a:outerShdw>
                </a:effectLst>
              </a:rPr>
              <a:t>Passover;</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00B050"/>
                </a:solidFill>
                <a:effectLst>
                  <a:outerShdw blurRad="50800" dist="39000" dir="5460000" algn="tl">
                    <a:srgbClr val="000000">
                      <a:alpha val="38000"/>
                    </a:srgbClr>
                  </a:outerShdw>
                </a:effectLst>
              </a:rPr>
              <a:t>Firstfruits after </a:t>
            </a:r>
            <a:r>
              <a:rPr lang="en-US" sz="3200" b="1" dirty="0" smtClean="0">
                <a:ln w="11430"/>
                <a:solidFill>
                  <a:srgbClr val="00B0F0"/>
                </a:solidFill>
                <a:effectLst>
                  <a:outerShdw blurRad="50800" dist="39000" dir="5460000" algn="tl">
                    <a:srgbClr val="000000">
                      <a:alpha val="38000"/>
                    </a:srgbClr>
                  </a:outerShdw>
                </a:effectLst>
              </a:rPr>
              <a:t>H7676</a:t>
            </a:r>
            <a:endParaRPr lang="en-US" sz="3200" b="1" dirty="0">
              <a:ln w="11430"/>
              <a:solidFill>
                <a:srgbClr val="00B0F0"/>
              </a:solidFill>
              <a:effectLst>
                <a:outerShdw blurRad="50800" dist="39000" dir="5460000" algn="tl">
                  <a:srgbClr val="000000">
                    <a:alpha val="38000"/>
                  </a:srgbClr>
                </a:outerShdw>
              </a:effectLst>
            </a:endParaRPr>
          </a:p>
        </p:txBody>
      </p:sp>
      <p:sp>
        <p:nvSpPr>
          <p:cNvPr id="9" name="Rectangle 8"/>
          <p:cNvSpPr/>
          <p:nvPr/>
        </p:nvSpPr>
        <p:spPr>
          <a:xfrm>
            <a:off x="1493520" y="4191000"/>
            <a:ext cx="1066800" cy="29972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5950" y="4520501"/>
            <a:ext cx="1066800" cy="346854"/>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Rae\Desktop\Art New Grammar 101\white man clip art\X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085" y="4500170"/>
            <a:ext cx="318755" cy="3642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53312" y="3797808"/>
            <a:ext cx="1371600" cy="338554"/>
          </a:xfrm>
          <a:prstGeom prst="rect">
            <a:avLst/>
          </a:prstGeom>
          <a:solidFill>
            <a:schemeClr val="accent4">
              <a:lumMod val="60000"/>
              <a:lumOff val="40000"/>
            </a:schemeClr>
          </a:solidFill>
          <a:ln w="38100">
            <a:solidFill>
              <a:srgbClr val="FF0000"/>
            </a:solidFill>
          </a:ln>
          <a:scene3d>
            <a:camera prst="orthographicFront"/>
            <a:lightRig rig="threePt" dir="t"/>
          </a:scene3d>
          <a:sp3d>
            <a:bevelT/>
          </a:sp3d>
        </p:spPr>
        <p:txBody>
          <a:bodyPr wrap="square" rtlCol="0">
            <a:spAutoFit/>
          </a:bodyPr>
          <a:lstStyle/>
          <a:p>
            <a:pPr algn="ctr"/>
            <a:r>
              <a:rPr lang="en-US" sz="1600" b="1" dirty="0" smtClean="0">
                <a:ln w="1905"/>
                <a:solidFill>
                  <a:srgbClr val="C00000"/>
                </a:solidFill>
                <a:effectLst>
                  <a:innerShdw blurRad="69850" dist="43180" dir="5400000">
                    <a:srgbClr val="000000">
                      <a:alpha val="65000"/>
                    </a:srgbClr>
                  </a:innerShdw>
                </a:effectLst>
              </a:rPr>
              <a:t>Lag </a:t>
            </a:r>
            <a:r>
              <a:rPr lang="en-US" sz="1600" b="1" dirty="0" err="1" smtClean="0">
                <a:ln w="1905"/>
                <a:solidFill>
                  <a:srgbClr val="C00000"/>
                </a:solidFill>
                <a:effectLst>
                  <a:innerShdw blurRad="69850" dist="43180" dir="5400000">
                    <a:srgbClr val="000000">
                      <a:alpha val="65000"/>
                    </a:srgbClr>
                  </a:innerShdw>
                </a:effectLst>
              </a:rPr>
              <a:t>Ba’Omer</a:t>
            </a:r>
            <a:endParaRPr lang="en-US" sz="1600" b="1" dirty="0">
              <a:ln w="1905"/>
              <a:solidFill>
                <a:srgbClr val="C00000"/>
              </a:solidFill>
              <a:effectLst>
                <a:innerShdw blurRad="69850" dist="43180" dir="5400000">
                  <a:srgbClr val="000000">
                    <a:alpha val="65000"/>
                  </a:srgbClr>
                </a:innerShdw>
              </a:effectLst>
            </a:endParaRPr>
          </a:p>
        </p:txBody>
      </p:sp>
      <p:sp>
        <p:nvSpPr>
          <p:cNvPr id="12" name="TextBox 11"/>
          <p:cNvSpPr txBox="1"/>
          <p:nvPr/>
        </p:nvSpPr>
        <p:spPr>
          <a:xfrm>
            <a:off x="4648200" y="5273118"/>
            <a:ext cx="2981960" cy="877163"/>
          </a:xfrm>
          <a:prstGeom prst="rect">
            <a:avLst/>
          </a:prstGeom>
          <a:solidFill>
            <a:schemeClr val="accent5">
              <a:lumMod val="20000"/>
              <a:lumOff val="80000"/>
            </a:schemeClr>
          </a:solidFill>
          <a:ln w="57150">
            <a:solidFill>
              <a:schemeClr val="accent5">
                <a:lumMod val="75000"/>
              </a:schemeClr>
            </a:solidFill>
          </a:ln>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sz="1700" b="1" dirty="0" smtClean="0">
                <a:solidFill>
                  <a:schemeClr val="accent5">
                    <a:lumMod val="75000"/>
                  </a:schemeClr>
                </a:solidFill>
              </a:rPr>
              <a:t>The 4</a:t>
            </a:r>
            <a:r>
              <a:rPr lang="en-US" sz="1700" b="1" baseline="30000" dirty="0" smtClean="0">
                <a:solidFill>
                  <a:schemeClr val="accent5">
                    <a:lumMod val="75000"/>
                  </a:schemeClr>
                </a:solidFill>
              </a:rPr>
              <a:t>th</a:t>
            </a:r>
            <a:r>
              <a:rPr lang="en-US" sz="1700" b="1" dirty="0" smtClean="0">
                <a:solidFill>
                  <a:schemeClr val="accent5">
                    <a:lumMod val="75000"/>
                  </a:schemeClr>
                </a:solidFill>
              </a:rPr>
              <a:t> day of the 3</a:t>
            </a:r>
            <a:r>
              <a:rPr lang="en-US" sz="1700" b="1" baseline="30000" dirty="0" smtClean="0">
                <a:solidFill>
                  <a:schemeClr val="accent5">
                    <a:lumMod val="75000"/>
                  </a:schemeClr>
                </a:solidFill>
              </a:rPr>
              <a:t>rd</a:t>
            </a:r>
            <a:r>
              <a:rPr lang="en-US" sz="1700" b="1" dirty="0" smtClean="0">
                <a:solidFill>
                  <a:schemeClr val="accent5">
                    <a:lumMod val="75000"/>
                  </a:schemeClr>
                </a:solidFill>
              </a:rPr>
              <a:t> month aligns with </a:t>
            </a:r>
            <a:r>
              <a:rPr lang="en-US" sz="1700" b="1" dirty="0" err="1" smtClean="0">
                <a:solidFill>
                  <a:schemeClr val="accent5">
                    <a:lumMod val="75000"/>
                  </a:schemeClr>
                </a:solidFill>
              </a:rPr>
              <a:t>Exo</a:t>
            </a:r>
            <a:r>
              <a:rPr lang="en-US" sz="1700" b="1" dirty="0" smtClean="0">
                <a:solidFill>
                  <a:schemeClr val="accent5">
                    <a:lumMod val="75000"/>
                  </a:schemeClr>
                </a:solidFill>
              </a:rPr>
              <a:t> 19:1 – the </a:t>
            </a:r>
            <a:r>
              <a:rPr lang="en-US" sz="1700" b="1" u="sng" dirty="0" smtClean="0">
                <a:solidFill>
                  <a:schemeClr val="accent5">
                    <a:lumMod val="75000"/>
                  </a:schemeClr>
                </a:solidFill>
              </a:rPr>
              <a:t>same</a:t>
            </a:r>
            <a:r>
              <a:rPr lang="en-US" sz="1700" b="1" dirty="0" smtClean="0">
                <a:solidFill>
                  <a:schemeClr val="accent5">
                    <a:lumMod val="75000"/>
                  </a:schemeClr>
                </a:solidFill>
              </a:rPr>
              <a:t> </a:t>
            </a:r>
            <a:r>
              <a:rPr lang="en-US" sz="1700" b="1" u="sng" dirty="0" smtClean="0">
                <a:solidFill>
                  <a:schemeClr val="accent5">
                    <a:lumMod val="75000"/>
                  </a:schemeClr>
                </a:solidFill>
              </a:rPr>
              <a:t>day</a:t>
            </a:r>
            <a:r>
              <a:rPr lang="en-US" sz="1700" b="1" dirty="0" smtClean="0">
                <a:solidFill>
                  <a:schemeClr val="accent5">
                    <a:lumMod val="75000"/>
                  </a:schemeClr>
                </a:solidFill>
              </a:rPr>
              <a:t> as exit from Egypt!</a:t>
            </a:r>
            <a:endParaRPr lang="en-US" sz="1700" b="1" dirty="0">
              <a:solidFill>
                <a:schemeClr val="accent5">
                  <a:lumMod val="75000"/>
                </a:schemeClr>
              </a:solidFill>
            </a:endParaRPr>
          </a:p>
        </p:txBody>
      </p:sp>
      <p:sp>
        <p:nvSpPr>
          <p:cNvPr id="14" name="Rectangle 13"/>
          <p:cNvSpPr/>
          <p:nvPr/>
        </p:nvSpPr>
        <p:spPr>
          <a:xfrm>
            <a:off x="3545546" y="4900234"/>
            <a:ext cx="1066800" cy="346854"/>
          </a:xfrm>
          <a:prstGeom prst="rect">
            <a:avLst/>
          </a:prstGeom>
          <a:noFill/>
          <a:ln w="57150">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79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2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6" presetClass="emph" presetSubtype="0" fill="hold" grpId="1" nodeType="afterEffect">
                                  <p:stCondLst>
                                    <p:cond delay="0"/>
                                  </p:stCondLst>
                                  <p:childTnLst>
                                    <p:animScale>
                                      <p:cBhvr>
                                        <p:cTn id="19" dur="2000" fill="hold"/>
                                        <p:tgtEl>
                                          <p:spTgt spid="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1000"/>
                                        <p:tgtEl>
                                          <p:spTgt spid="7"/>
                                        </p:tgtEl>
                                      </p:cBhvr>
                                    </p:animEffect>
                                  </p:childTnLst>
                                </p:cTn>
                              </p:par>
                            </p:childTnLst>
                          </p:cTn>
                        </p:par>
                        <p:par>
                          <p:cTn id="25" fill="hold">
                            <p:stCondLst>
                              <p:cond delay="1000"/>
                            </p:stCondLst>
                            <p:childTnLst>
                              <p:par>
                                <p:cTn id="26" presetID="26" presetClass="entr" presetSubtype="0" fill="hold"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2000"/>
                                        <p:tgtEl>
                                          <p:spTgt spid="10"/>
                                        </p:tgtEl>
                                      </p:cBhvr>
                                    </p:animEffect>
                                  </p:childTnLst>
                                </p:cTn>
                              </p:par>
                            </p:childTnLst>
                          </p:cTn>
                        </p:par>
                        <p:par>
                          <p:cTn id="46" fill="hold">
                            <p:stCondLst>
                              <p:cond delay="6000"/>
                            </p:stCondLst>
                            <p:childTnLst>
                              <p:par>
                                <p:cTn id="47" presetID="8" presetClass="emph" presetSubtype="0" fill="hold" grpId="1" nodeType="afterEffect">
                                  <p:stCondLst>
                                    <p:cond delay="0"/>
                                  </p:stCondLst>
                                  <p:childTnLst>
                                    <p:animRot by="21600000">
                                      <p:cBhvr>
                                        <p:cTn id="48" dur="3000" fill="hold"/>
                                        <p:tgtEl>
                                          <p:spTgt spid="1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heel(1)">
                                      <p:cBhvr>
                                        <p:cTn id="53" dur="2000"/>
                                        <p:tgtEl>
                                          <p:spTgt spid="14"/>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9" grpId="0" animBg="1"/>
      <p:bldP spid="10" grpId="0" animBg="1"/>
      <p:bldP spid="10" grpId="1" animBg="1"/>
      <p:bldP spid="11" grpId="0" animBg="1"/>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33</a:t>
            </a:fld>
            <a:endParaRPr lang="en-US" dirty="0"/>
          </a:p>
        </p:txBody>
      </p:sp>
      <p:sp>
        <p:nvSpPr>
          <p:cNvPr id="5" name="Title 1"/>
          <p:cNvSpPr txBox="1">
            <a:spLocks/>
          </p:cNvSpPr>
          <p:nvPr/>
        </p:nvSpPr>
        <p:spPr>
          <a:xfrm>
            <a:off x="304800" y="-76200"/>
            <a:ext cx="8569960" cy="5029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778832914"/>
              </p:ext>
            </p:extLst>
          </p:nvPr>
        </p:nvGraphicFramePr>
        <p:xfrm>
          <a:off x="474980" y="1148080"/>
          <a:ext cx="8229600" cy="5080000"/>
        </p:xfrm>
        <a:graphic>
          <a:graphicData uri="http://schemas.openxmlformats.org/drawingml/2006/table">
            <a:tbl>
              <a:tblPr firstRow="1" bandRow="1">
                <a:tableStyleId>{21E4AEA4-8DFA-4A89-87EB-49C32662AFE0}</a:tableStyleId>
              </a:tblPr>
              <a:tblGrid>
                <a:gridCol w="1028700"/>
                <a:gridCol w="1028700"/>
                <a:gridCol w="1028700"/>
                <a:gridCol w="1010920"/>
                <a:gridCol w="1046480"/>
                <a:gridCol w="1028700"/>
                <a:gridCol w="1028700"/>
                <a:gridCol w="1028700"/>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c>
                  <a:txBody>
                    <a:bodyPr/>
                    <a:lstStyle/>
                    <a:p>
                      <a:pPr algn="ctr"/>
                      <a:endParaRPr lang="en-US" sz="1600" dirty="0"/>
                    </a:p>
                  </a:txBody>
                  <a:tcPr>
                    <a:cell3D prstMaterial="dkEdge">
                      <a:bevel w="77470" h="12700" prst="softRound"/>
                      <a:lightRig rig="flood" dir="t"/>
                    </a:cell3D>
                    <a:solidFill>
                      <a:schemeClr val="bg1">
                        <a:lumMod val="50000"/>
                      </a:schemeClr>
                    </a:solidFill>
                  </a:tcPr>
                </a:tc>
              </a:tr>
              <a:tr h="330200">
                <a:tc>
                  <a:txBody>
                    <a:bodyPr/>
                    <a:lstStyle/>
                    <a:p>
                      <a:pPr algn="ctr"/>
                      <a:r>
                        <a:rPr lang="en-US" sz="1800" b="1" dirty="0" smtClean="0"/>
                        <a:t>Abib 1</a:t>
                      </a:r>
                      <a:endParaRPr lang="en-US" sz="1800" b="1" dirty="0"/>
                    </a:p>
                  </a:txBody>
                  <a:tcPr>
                    <a:cell3D prstMaterial="dkEdge">
                      <a:bevel w="77470" h="12700" prst="softRound"/>
                      <a:lightRig rig="flood" dir="t"/>
                    </a:cell3D>
                    <a:solidFill>
                      <a:srgbClr val="92D050"/>
                    </a:solidFill>
                  </a:tcPr>
                </a:tc>
                <a:tc>
                  <a:txBody>
                    <a:bodyPr/>
                    <a:lstStyle/>
                    <a:p>
                      <a:pPr algn="ctr"/>
                      <a:r>
                        <a:rPr lang="en-US" sz="1400" b="0" dirty="0" smtClean="0">
                          <a:solidFill>
                            <a:schemeClr val="tx1"/>
                          </a:solidFill>
                        </a:rPr>
                        <a:t>2</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3</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5</a:t>
                      </a: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7</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2000" b="1" dirty="0" smtClean="0">
                          <a:solidFill>
                            <a:schemeClr val="accent6">
                              <a:lumMod val="50000"/>
                            </a:schemeClr>
                          </a:solidFill>
                        </a:rPr>
                        <a:t>Omer</a:t>
                      </a:r>
                      <a:endParaRPr lang="en-US" sz="20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11</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12</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gradFill flip="none" rotWithShape="1">
                      <a:gsLst>
                        <a:gs pos="46000">
                          <a:srgbClr val="00B0F0"/>
                        </a:gs>
                        <a:gs pos="0">
                          <a:srgbClr val="00B0F0"/>
                        </a:gs>
                        <a:gs pos="59000">
                          <a:srgbClr val="FF0000"/>
                        </a:gs>
                        <a:gs pos="100000">
                          <a:srgbClr val="FF0000"/>
                        </a:gs>
                      </a:gsLst>
                      <a:lin ang="2700000" scaled="1"/>
                      <a:tileRect/>
                    </a:gradFill>
                  </a:tcPr>
                </a:tc>
                <a:tc>
                  <a:txBody>
                    <a:bodyPr/>
                    <a:lstStyle/>
                    <a:p>
                      <a:pPr algn="ctr"/>
                      <a:r>
                        <a:rPr lang="en-US" sz="2000" b="1" dirty="0" smtClean="0">
                          <a:solidFill>
                            <a:schemeClr val="accent6">
                              <a:lumMod val="50000"/>
                            </a:schemeClr>
                          </a:solidFill>
                        </a:rPr>
                        <a:t>Count</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800" b="1" dirty="0" smtClean="0">
                          <a:solidFill>
                            <a:schemeClr val="tx1"/>
                          </a:solidFill>
                        </a:rPr>
                        <a:t>15 </a:t>
                      </a:r>
                      <a:r>
                        <a:rPr lang="en-US" sz="1600" b="1" dirty="0" smtClean="0">
                          <a:solidFill>
                            <a:schemeClr val="tx1"/>
                          </a:solidFill>
                        </a:rPr>
                        <a:t>FF/ULB</a:t>
                      </a:r>
                      <a:endParaRPr lang="en-US" sz="1200" b="1" dirty="0">
                        <a:solidFill>
                          <a:schemeClr val="tx1"/>
                        </a:solidFill>
                      </a:endParaRPr>
                    </a:p>
                  </a:txBody>
                  <a:tcPr>
                    <a:cell3D prstMaterial="dkEdge">
                      <a:bevel w="77470" h="12700" prst="softRound"/>
                      <a:lightRig rig="flood" dir="t"/>
                    </a:cell3D>
                    <a:gradFill>
                      <a:gsLst>
                        <a:gs pos="46000">
                          <a:srgbClr val="00B050"/>
                        </a:gs>
                        <a:gs pos="0">
                          <a:srgbClr val="00B050"/>
                        </a:gs>
                        <a:gs pos="50000">
                          <a:schemeClr val="accent2">
                            <a:lumMod val="60000"/>
                            <a:lumOff val="40000"/>
                          </a:schemeClr>
                        </a:gs>
                        <a:gs pos="100000">
                          <a:schemeClr val="accent2">
                            <a:lumMod val="60000"/>
                            <a:lumOff val="40000"/>
                          </a:schemeClr>
                        </a:gs>
                      </a:gsLst>
                      <a:lin ang="2700000" scaled="1"/>
                    </a:gradFill>
                  </a:tcPr>
                </a:tc>
                <a:tc>
                  <a:txBody>
                    <a:bodyPr/>
                    <a:lstStyle/>
                    <a:p>
                      <a:pPr algn="ctr"/>
                      <a:r>
                        <a:rPr lang="en-US" sz="1400" b="0" dirty="0" smtClean="0">
                          <a:solidFill>
                            <a:schemeClr val="tx1"/>
                          </a:solidFill>
                        </a:rPr>
                        <a:t>16</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17</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18</a:t>
                      </a:r>
                      <a:endParaRPr lang="en-US" sz="16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19</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20</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21</a:t>
                      </a:r>
                      <a:r>
                        <a:rPr lang="en-US" sz="1400" b="0" dirty="0" smtClean="0">
                          <a:solidFill>
                            <a:schemeClr val="tx1"/>
                          </a:solidFill>
                        </a:rPr>
                        <a:t> - </a:t>
                      </a:r>
                      <a:r>
                        <a:rPr lang="en-US" sz="1400" b="1" dirty="0" smtClean="0">
                          <a:solidFill>
                            <a:schemeClr val="tx1"/>
                          </a:solidFill>
                        </a:rPr>
                        <a:t>2</a:t>
                      </a:r>
                      <a:r>
                        <a:rPr lang="en-US" sz="1400" b="1" baseline="30000" dirty="0" smtClean="0">
                          <a:solidFill>
                            <a:schemeClr val="tx1"/>
                          </a:solidFill>
                        </a:rPr>
                        <a:t>nd</a:t>
                      </a:r>
                      <a:r>
                        <a:rPr lang="en-US" sz="1400" b="1" dirty="0" smtClean="0">
                          <a:solidFill>
                            <a:schemeClr val="tx1"/>
                          </a:solidFill>
                        </a:rPr>
                        <a:t> ULB</a:t>
                      </a:r>
                    </a:p>
                  </a:txBody>
                  <a:tcPr>
                    <a:cell3D prstMaterial="dkEdge">
                      <a:bevel w="77470" h="12700" prst="softRound"/>
                      <a:lightRig rig="flood" dir="t"/>
                    </a:cell3D>
                    <a:solidFill>
                      <a:schemeClr val="accent2">
                        <a:lumMod val="60000"/>
                        <a:lumOff val="40000"/>
                      </a:schemeClr>
                    </a:solidFill>
                  </a:tcPr>
                </a:tc>
                <a:tc>
                  <a:txBody>
                    <a:bodyPr/>
                    <a:lstStyle/>
                    <a:p>
                      <a:pPr algn="ctr"/>
                      <a:r>
                        <a:rPr lang="en-US" sz="1800" b="1" dirty="0" smtClean="0">
                          <a:solidFill>
                            <a:schemeClr val="accent6">
                              <a:lumMod val="50000"/>
                            </a:schemeClr>
                          </a:solidFill>
                        </a:rPr>
                        <a:t>1-7</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22</a:t>
                      </a:r>
                      <a:endParaRPr lang="en-US" sz="11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25</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26</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27</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28</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accent6">
                              <a:lumMod val="50000"/>
                            </a:schemeClr>
                          </a:solidFill>
                        </a:rPr>
                        <a:t>8-14</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29</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30</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tx1"/>
                          </a:solidFill>
                        </a:rPr>
                        <a:t>Zif 1</a:t>
                      </a:r>
                      <a:endParaRPr lang="en-US" sz="18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4</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15-21</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6</a:t>
                      </a: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7</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22-28</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14</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17</a:t>
                      </a:r>
                      <a:endParaRPr lang="en-US" sz="18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18 - 33</a:t>
                      </a:r>
                      <a:r>
                        <a:rPr lang="en-US" sz="1800" b="1" baseline="30000" dirty="0" smtClean="0">
                          <a:solidFill>
                            <a:schemeClr val="tx1"/>
                          </a:solidFill>
                        </a:rPr>
                        <a:t>rd</a:t>
                      </a:r>
                      <a:r>
                        <a:rPr lang="en-US" sz="1800" b="1" baseline="0" dirty="0" smtClean="0">
                          <a:solidFill>
                            <a:schemeClr val="tx1"/>
                          </a:solidFill>
                        </a:rPr>
                        <a:t> </a:t>
                      </a:r>
                      <a:endParaRPr lang="en-US" sz="1400" b="1" dirty="0" smtClean="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29-35</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20</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bg1"/>
                          </a:solidFill>
                        </a:rPr>
                        <a:t>24 - 40</a:t>
                      </a:r>
                      <a:r>
                        <a:rPr lang="en-US" sz="1800" b="1" baseline="30000" dirty="0" smtClean="0">
                          <a:solidFill>
                            <a:schemeClr val="bg1"/>
                          </a:solidFill>
                        </a:rPr>
                        <a:t>th</a:t>
                      </a:r>
                      <a:r>
                        <a:rPr lang="en-US" sz="1800" b="1" dirty="0" smtClean="0">
                          <a:solidFill>
                            <a:schemeClr val="bg1"/>
                          </a:solidFill>
                        </a:rPr>
                        <a:t> </a:t>
                      </a:r>
                      <a:endParaRPr lang="en-US" sz="1400" b="1" dirty="0">
                        <a:solidFill>
                          <a:schemeClr val="bg1"/>
                        </a:solidFill>
                      </a:endParaRPr>
                    </a:p>
                  </a:txBody>
                  <a:tcPr>
                    <a:cell3D prstMaterial="dkEdge">
                      <a:bevel w="77470" h="12700" prst="softRound"/>
                      <a:lightRig rig="flood" dir="t"/>
                    </a:cell3D>
                    <a:solidFill>
                      <a:schemeClr val="accent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25</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36-42</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27</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28</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30</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tx1"/>
                          </a:solidFill>
                        </a:rPr>
                        <a:t>Sivan 1</a:t>
                      </a:r>
                      <a:endParaRPr lang="en-US" sz="1800" b="1"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rPr>
                        <a:t>43-49</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4</a:t>
                      </a:r>
                      <a:r>
                        <a:rPr lang="en-US" sz="1800" b="1" baseline="0" dirty="0" smtClean="0">
                          <a:solidFill>
                            <a:schemeClr val="tx1"/>
                          </a:solidFill>
                        </a:rPr>
                        <a:t> – 50</a:t>
                      </a:r>
                      <a:r>
                        <a:rPr lang="en-US" sz="1800" b="1" baseline="30000" dirty="0" smtClean="0">
                          <a:solidFill>
                            <a:schemeClr val="tx1"/>
                          </a:solidFill>
                        </a:rPr>
                        <a:t>th</a:t>
                      </a:r>
                      <a:endParaRPr lang="en-US" sz="2000" b="1" dirty="0" smtClean="0">
                        <a:solidFill>
                          <a:schemeClr val="tx1"/>
                        </a:solidFill>
                      </a:endParaRPr>
                    </a:p>
                  </a:txBody>
                  <a:tcPr>
                    <a:cell3D prstMaterial="dkEdge">
                      <a:bevel w="77470" h="12700" prst="softRound"/>
                      <a:lightRig rig="flood" dir="t"/>
                    </a:cell3D>
                    <a:solidFill>
                      <a:srgbClr val="00B050"/>
                    </a:solidFill>
                  </a:tcPr>
                </a:tc>
                <a:tc>
                  <a:txBody>
                    <a:bodyPr/>
                    <a:lstStyle/>
                    <a:p>
                      <a:pPr algn="ctr"/>
                      <a:r>
                        <a:rPr lang="en-US" sz="1400" b="0" dirty="0" smtClean="0">
                          <a:solidFill>
                            <a:schemeClr val="tx1"/>
                          </a:solidFill>
                        </a:rPr>
                        <a:t>5</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7</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9</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800" b="1" dirty="0" smtClean="0">
                          <a:solidFill>
                            <a:srgbClr val="002060"/>
                          </a:solidFill>
                        </a:rPr>
                        <a:t>50</a:t>
                      </a:r>
                      <a:endParaRPr lang="en-US" sz="1400" b="1" dirty="0">
                        <a:solidFill>
                          <a:srgbClr val="002060"/>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11</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12</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14</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15</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16</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17</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endParaRPr lang="en-US"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18</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19</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20</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21</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23</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25</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26</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27</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28</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29</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30</a:t>
                      </a:r>
                    </a:p>
                  </a:txBody>
                  <a:tcPr>
                    <a:cell3D prstMaterial="dkEdge">
                      <a:bevel w="77470" h="12700" prst="softRound"/>
                      <a:lightRig rig="flood" dir="t"/>
                    </a:cell3D>
                    <a:solidFill>
                      <a:schemeClr val="accent1"/>
                    </a:solidFill>
                  </a:tcPr>
                </a:tc>
                <a:tc>
                  <a:txBody>
                    <a:bodyPr/>
                    <a:lstStyle/>
                    <a:p>
                      <a:pPr algn="ctr"/>
                      <a:endParaRPr lang="en-US" sz="1400" b="0" dirty="0">
                        <a:solidFill>
                          <a:schemeClr val="tx1"/>
                        </a:solidFill>
                      </a:endParaRPr>
                    </a:p>
                  </a:txBody>
                  <a:tcPr>
                    <a:cell3D prstMaterial="dkEdge">
                      <a:bevel w="77470" h="12700" prst="softRound"/>
                      <a:lightRig rig="flood" dir="t"/>
                    </a:cell3D>
                    <a:solidFill>
                      <a:schemeClr val="accent2">
                        <a:lumMod val="40000"/>
                        <a:lumOff val="60000"/>
                      </a:schemeClr>
                    </a:solidFill>
                  </a:tcPr>
                </a:tc>
                <a:tc>
                  <a:txBody>
                    <a:bodyPr/>
                    <a:lstStyle/>
                    <a:p>
                      <a:pPr algn="ctr"/>
                      <a:endParaRPr lang="en-US" sz="1400" b="0" dirty="0"/>
                    </a:p>
                  </a:txBody>
                  <a:tcPr>
                    <a:cell3D prstMaterial="dkEdge">
                      <a:bevel w="77470" h="12700" prst="softRound"/>
                      <a:lightRig rig="flood" dir="t"/>
                    </a:cell3D>
                    <a:solidFill>
                      <a:srgbClr val="EFF3F7"/>
                    </a:solidFill>
                  </a:tcPr>
                </a:tc>
              </a:tr>
            </a:tbl>
          </a:graphicData>
        </a:graphic>
      </p:graphicFrame>
      <p:sp>
        <p:nvSpPr>
          <p:cNvPr id="6" name="Rectangle 5"/>
          <p:cNvSpPr/>
          <p:nvPr/>
        </p:nvSpPr>
        <p:spPr>
          <a:xfrm>
            <a:off x="472730" y="4853650"/>
            <a:ext cx="1041110" cy="369426"/>
          </a:xfrm>
          <a:prstGeom prst="rect">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730" y="6239435"/>
            <a:ext cx="8214070" cy="461665"/>
          </a:xfrm>
          <a:prstGeom prst="rect">
            <a:avLst/>
          </a:prstGeom>
          <a:solidFill>
            <a:srgbClr val="C0000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smtClean="0">
                <a:ln/>
                <a:solidFill>
                  <a:schemeClr val="accent3"/>
                </a:solidFill>
                <a:effectLst/>
              </a:rPr>
              <a:t>The 40</a:t>
            </a:r>
            <a:r>
              <a:rPr lang="en-US" sz="2400" b="1" cap="none" spc="0" baseline="30000" dirty="0" smtClean="0">
                <a:ln/>
                <a:solidFill>
                  <a:schemeClr val="accent3"/>
                </a:solidFill>
                <a:effectLst/>
              </a:rPr>
              <a:t>th</a:t>
            </a:r>
            <a:r>
              <a:rPr lang="en-US" sz="2400" b="1" cap="none" spc="0" dirty="0" smtClean="0">
                <a:ln/>
                <a:solidFill>
                  <a:schemeClr val="accent3"/>
                </a:solidFill>
                <a:effectLst/>
              </a:rPr>
              <a:t> Day of the Omer is not on the 2</a:t>
            </a:r>
            <a:r>
              <a:rPr lang="en-US" sz="2400" b="1" cap="none" spc="0" baseline="30000" dirty="0" smtClean="0">
                <a:ln/>
                <a:solidFill>
                  <a:schemeClr val="accent3"/>
                </a:solidFill>
                <a:effectLst/>
              </a:rPr>
              <a:t>nd</a:t>
            </a:r>
            <a:r>
              <a:rPr lang="en-US" sz="2400" b="1" cap="none" spc="0" dirty="0" smtClean="0">
                <a:ln/>
                <a:solidFill>
                  <a:schemeClr val="accent3"/>
                </a:solidFill>
                <a:effectLst/>
              </a:rPr>
              <a:t> month </a:t>
            </a:r>
            <a:r>
              <a:rPr lang="en-US" sz="2400" b="1" u="sng" cap="none" spc="0" dirty="0" smtClean="0">
                <a:ln/>
                <a:solidFill>
                  <a:schemeClr val="accent3"/>
                </a:solidFill>
                <a:effectLst/>
              </a:rPr>
              <a:t>27</a:t>
            </a:r>
            <a:r>
              <a:rPr lang="en-US" sz="2400" b="1" u="sng" cap="none" spc="0" baseline="30000" dirty="0" smtClean="0">
                <a:ln/>
                <a:solidFill>
                  <a:schemeClr val="accent3"/>
                </a:solidFill>
                <a:effectLst/>
              </a:rPr>
              <a:t>th</a:t>
            </a:r>
            <a:r>
              <a:rPr lang="en-US" sz="2400" b="1" u="sng" cap="none" spc="0" dirty="0" smtClean="0">
                <a:ln/>
                <a:solidFill>
                  <a:schemeClr val="accent3"/>
                </a:solidFill>
                <a:effectLst/>
              </a:rPr>
              <a:t> day</a:t>
            </a:r>
            <a:r>
              <a:rPr lang="en-US" sz="2400" b="1" cap="none" spc="0" dirty="0" smtClean="0">
                <a:ln/>
                <a:solidFill>
                  <a:schemeClr val="accent3"/>
                </a:solidFill>
                <a:effectLst/>
              </a:rPr>
              <a:t>!</a:t>
            </a:r>
            <a:endParaRPr lang="en-US" sz="3200" b="1" cap="none" spc="0" dirty="0">
              <a:ln/>
              <a:solidFill>
                <a:schemeClr val="accent3"/>
              </a:solidFill>
              <a:effectLst/>
            </a:endParaRPr>
          </a:p>
        </p:txBody>
      </p:sp>
      <p:sp>
        <p:nvSpPr>
          <p:cNvPr id="8" name="Rectangle 7"/>
          <p:cNvSpPr/>
          <p:nvPr/>
        </p:nvSpPr>
        <p:spPr>
          <a:xfrm>
            <a:off x="0" y="228600"/>
            <a:ext cx="9144000" cy="584775"/>
          </a:xfrm>
          <a:prstGeom prst="rect">
            <a:avLst/>
          </a:prstGeom>
          <a:solidFill>
            <a:schemeClr val="accent4">
              <a:lumMod val="20000"/>
              <a:lumOff val="80000"/>
            </a:schemeClr>
          </a:solidFill>
          <a:ln w="57150">
            <a:solidFill>
              <a:schemeClr val="accent2"/>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200" b="1" cap="none" spc="0" dirty="0" smtClean="0">
                <a:ln w="11430"/>
                <a:solidFill>
                  <a:srgbClr val="0070C0"/>
                </a:solidFill>
                <a:effectLst>
                  <a:outerShdw blurRad="50800" dist="39000" dir="5460000" algn="tl">
                    <a:srgbClr val="000000">
                      <a:alpha val="38000"/>
                    </a:srgbClr>
                  </a:outerShdw>
                </a:effectLst>
              </a:rPr>
              <a:t>JOSHUA</a:t>
            </a:r>
            <a:r>
              <a:rPr lang="en-US" sz="3200" b="1" dirty="0" smtClean="0">
                <a:ln w="11430"/>
                <a:solidFill>
                  <a:srgbClr val="0070C0"/>
                </a:solidFill>
                <a:effectLst>
                  <a:outerShdw blurRad="50800" dist="39000" dir="5460000" algn="tl">
                    <a:srgbClr val="000000">
                      <a:alpha val="38000"/>
                    </a:srgbClr>
                  </a:outerShdw>
                </a:effectLst>
              </a:rPr>
              <a:t>:  </a:t>
            </a:r>
            <a:r>
              <a:rPr lang="en-US" sz="3200" b="1" dirty="0" smtClean="0">
                <a:ln w="11430"/>
                <a:solidFill>
                  <a:srgbClr val="FF0000"/>
                </a:solidFill>
                <a:effectLst>
                  <a:outerShdw blurRad="50800" dist="39000" dir="5460000" algn="tl">
                    <a:srgbClr val="000000">
                      <a:alpha val="38000"/>
                    </a:srgbClr>
                  </a:outerShdw>
                </a:effectLst>
              </a:rPr>
              <a:t>Sabbath</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FF0000"/>
                </a:solidFill>
                <a:effectLst>
                  <a:outerShdw blurRad="50800" dist="39000" dir="5460000" algn="tl">
                    <a:srgbClr val="000000">
                      <a:alpha val="38000"/>
                    </a:srgbClr>
                  </a:outerShdw>
                </a:effectLst>
              </a:rPr>
              <a:t>Passover;</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a:ln w="11430"/>
                <a:solidFill>
                  <a:srgbClr val="00B050"/>
                </a:solidFill>
                <a:effectLst>
                  <a:outerShdw blurRad="50800" dist="39000" dir="5460000" algn="tl">
                    <a:srgbClr val="000000">
                      <a:alpha val="38000"/>
                    </a:srgbClr>
                  </a:outerShdw>
                </a:effectLst>
              </a:rPr>
              <a:t>Firstfruits after </a:t>
            </a:r>
            <a:r>
              <a:rPr lang="en-US" sz="3200" b="1" dirty="0" smtClean="0">
                <a:ln w="11430"/>
                <a:solidFill>
                  <a:srgbClr val="00B0F0"/>
                </a:solidFill>
                <a:effectLst>
                  <a:outerShdw blurRad="50800" dist="39000" dir="5460000" algn="tl">
                    <a:srgbClr val="000000">
                      <a:alpha val="38000"/>
                    </a:srgbClr>
                  </a:outerShdw>
                </a:effectLst>
              </a:rPr>
              <a:t>H7676</a:t>
            </a:r>
            <a:endParaRPr lang="en-US" sz="3200" b="1" dirty="0">
              <a:ln w="11430"/>
              <a:solidFill>
                <a:srgbClr val="00B0F0"/>
              </a:solidFill>
              <a:effectLst>
                <a:outerShdw blurRad="50800" dist="39000" dir="5460000" algn="tl">
                  <a:srgbClr val="000000">
                    <a:alpha val="38000"/>
                  </a:srgbClr>
                </a:outerShdw>
              </a:effectLst>
            </a:endParaRPr>
          </a:p>
        </p:txBody>
      </p:sp>
      <p:sp>
        <p:nvSpPr>
          <p:cNvPr id="9" name="Rectangle 8"/>
          <p:cNvSpPr/>
          <p:nvPr/>
        </p:nvSpPr>
        <p:spPr>
          <a:xfrm>
            <a:off x="5608320" y="3798425"/>
            <a:ext cx="1066800" cy="29972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61840" y="4131165"/>
            <a:ext cx="1066800" cy="346854"/>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Rae\Desktop\Art New Grammar 101\white man clip art\X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488651"/>
            <a:ext cx="318755" cy="3642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59510" y="3429000"/>
            <a:ext cx="1371600" cy="338554"/>
          </a:xfrm>
          <a:prstGeom prst="rect">
            <a:avLst/>
          </a:prstGeom>
          <a:solidFill>
            <a:schemeClr val="accent4">
              <a:lumMod val="60000"/>
              <a:lumOff val="40000"/>
            </a:schemeClr>
          </a:solidFill>
          <a:ln w="38100">
            <a:solidFill>
              <a:srgbClr val="FF0000"/>
            </a:solidFill>
          </a:ln>
          <a:scene3d>
            <a:camera prst="orthographicFront"/>
            <a:lightRig rig="threePt" dir="t"/>
          </a:scene3d>
          <a:sp3d>
            <a:bevelT/>
          </a:sp3d>
        </p:spPr>
        <p:txBody>
          <a:bodyPr wrap="square" rtlCol="0">
            <a:spAutoFit/>
          </a:bodyPr>
          <a:lstStyle/>
          <a:p>
            <a:pPr algn="ctr"/>
            <a:r>
              <a:rPr lang="en-US" sz="1600" b="1" dirty="0" smtClean="0">
                <a:ln w="1905"/>
                <a:solidFill>
                  <a:srgbClr val="C00000"/>
                </a:solidFill>
                <a:effectLst>
                  <a:innerShdw blurRad="69850" dist="43180" dir="5400000">
                    <a:srgbClr val="000000">
                      <a:alpha val="65000"/>
                    </a:srgbClr>
                  </a:innerShdw>
                </a:effectLst>
              </a:rPr>
              <a:t>Lag </a:t>
            </a:r>
            <a:r>
              <a:rPr lang="en-US" sz="1600" b="1" dirty="0" err="1" smtClean="0">
                <a:ln w="1905"/>
                <a:solidFill>
                  <a:srgbClr val="C00000"/>
                </a:solidFill>
                <a:effectLst>
                  <a:innerShdw blurRad="69850" dist="43180" dir="5400000">
                    <a:srgbClr val="000000">
                      <a:alpha val="65000"/>
                    </a:srgbClr>
                  </a:innerShdw>
                </a:effectLst>
              </a:rPr>
              <a:t>Ba’Omer</a:t>
            </a:r>
            <a:endParaRPr lang="en-US" sz="1600" b="1" dirty="0">
              <a:ln w="1905"/>
              <a:solidFill>
                <a:srgbClr val="C00000"/>
              </a:solidFill>
              <a:effectLst>
                <a:innerShdw blurRad="69850" dist="43180" dir="5400000">
                  <a:srgbClr val="000000">
                    <a:alpha val="65000"/>
                  </a:srgbClr>
                </a:innerShdw>
              </a:effectLst>
            </a:endParaRPr>
          </a:p>
        </p:txBody>
      </p:sp>
      <p:sp>
        <p:nvSpPr>
          <p:cNvPr id="12" name="TextBox 11"/>
          <p:cNvSpPr txBox="1"/>
          <p:nvPr/>
        </p:nvSpPr>
        <p:spPr>
          <a:xfrm>
            <a:off x="4630420" y="1905000"/>
            <a:ext cx="1963420" cy="338554"/>
          </a:xfrm>
          <a:prstGeom prst="rect">
            <a:avLst/>
          </a:prstGeom>
          <a:solidFill>
            <a:schemeClr val="accent4">
              <a:lumMod val="60000"/>
              <a:lumOff val="40000"/>
            </a:schemeClr>
          </a:solidFill>
          <a:ln w="38100">
            <a:solidFill>
              <a:srgbClr val="0070C0"/>
            </a:solidFill>
          </a:ln>
          <a:scene3d>
            <a:camera prst="orthographicFront"/>
            <a:lightRig rig="threePt" dir="t"/>
          </a:scene3d>
          <a:sp3d>
            <a:bevelT/>
          </a:sp3d>
        </p:spPr>
        <p:txBody>
          <a:bodyPr wrap="square" rtlCol="0">
            <a:spAutoFit/>
          </a:bodyPr>
          <a:lstStyle/>
          <a:p>
            <a:pPr algn="ctr"/>
            <a:r>
              <a:rPr lang="en-US" sz="1600" b="1" dirty="0" smtClean="0">
                <a:ln w="1905"/>
                <a:solidFill>
                  <a:srgbClr val="0070C0"/>
                </a:solidFill>
                <a:effectLst>
                  <a:innerShdw blurRad="69850" dist="43180" dir="5400000">
                    <a:srgbClr val="000000">
                      <a:alpha val="65000"/>
                    </a:srgbClr>
                  </a:innerShdw>
                </a:effectLst>
              </a:rPr>
              <a:t>14</a:t>
            </a:r>
            <a:r>
              <a:rPr lang="en-US" sz="1600" b="1" baseline="30000" dirty="0" smtClean="0">
                <a:ln w="1905"/>
                <a:solidFill>
                  <a:srgbClr val="0070C0"/>
                </a:solidFill>
                <a:effectLst>
                  <a:innerShdw blurRad="69850" dist="43180" dir="5400000">
                    <a:srgbClr val="000000">
                      <a:alpha val="65000"/>
                    </a:srgbClr>
                  </a:innerShdw>
                </a:effectLst>
              </a:rPr>
              <a:t>th </a:t>
            </a:r>
            <a:r>
              <a:rPr lang="en-US" sz="1600" b="1" dirty="0" smtClean="0">
                <a:ln w="1905"/>
                <a:solidFill>
                  <a:srgbClr val="0070C0"/>
                </a:solidFill>
                <a:effectLst>
                  <a:innerShdw blurRad="69850" dist="43180" dir="5400000">
                    <a:srgbClr val="000000">
                      <a:alpha val="65000"/>
                    </a:srgbClr>
                  </a:innerShdw>
                </a:effectLst>
              </a:rPr>
              <a:t>- H7676 Sabbath</a:t>
            </a:r>
            <a:endParaRPr lang="en-US" sz="16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72189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25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par>
                          <p:cTn id="22" fill="hold">
                            <p:stCondLst>
                              <p:cond delay="2000"/>
                            </p:stCondLst>
                            <p:childTnLst>
                              <p:par>
                                <p:cTn id="23" presetID="6" presetClass="emph" presetSubtype="0" fill="hold" grpId="1" nodeType="afterEffect">
                                  <p:stCondLst>
                                    <p:cond delay="0"/>
                                  </p:stCondLst>
                                  <p:childTnLst>
                                    <p:animScale>
                                      <p:cBhvr>
                                        <p:cTn id="24" dur="2000" fill="hold"/>
                                        <p:tgtEl>
                                          <p:spTgt spid="6"/>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1000"/>
                                        <p:tgtEl>
                                          <p:spTgt spid="7"/>
                                        </p:tgtEl>
                                      </p:cBhvr>
                                    </p:animEffect>
                                  </p:childTnLst>
                                </p:cTn>
                              </p:par>
                            </p:childTnLst>
                          </p:cTn>
                        </p:par>
                        <p:par>
                          <p:cTn id="30" fill="hold">
                            <p:stCondLst>
                              <p:cond delay="1000"/>
                            </p:stCondLst>
                            <p:childTnLst>
                              <p:par>
                                <p:cTn id="31" presetID="26" presetClass="entr" presetSubtype="0" fill="hold" nodeType="after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par>
                          <p:cTn id="47" fill="hold">
                            <p:stCondLst>
                              <p:cond delay="4000"/>
                            </p:stCondLst>
                            <p:childTnLst>
                              <p:par>
                                <p:cTn id="48" presetID="21" presetClass="entr" presetSubtype="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2000"/>
                                        <p:tgtEl>
                                          <p:spTgt spid="10"/>
                                        </p:tgtEl>
                                      </p:cBhvr>
                                    </p:animEffect>
                                  </p:childTnLst>
                                </p:cTn>
                              </p:par>
                            </p:childTnLst>
                          </p:cTn>
                        </p:par>
                        <p:par>
                          <p:cTn id="51" fill="hold">
                            <p:stCondLst>
                              <p:cond delay="6000"/>
                            </p:stCondLst>
                            <p:childTnLst>
                              <p:par>
                                <p:cTn id="52" presetID="8" presetClass="emph" presetSubtype="0" fill="hold" grpId="1" nodeType="afterEffect">
                                  <p:stCondLst>
                                    <p:cond delay="0"/>
                                  </p:stCondLst>
                                  <p:childTnLst>
                                    <p:animRot by="21600000">
                                      <p:cBhvr>
                                        <p:cTn id="53"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9" grpId="0" animBg="1"/>
      <p:bldP spid="10" grpId="0" animBg="1"/>
      <p:bldP spid="10" grpId="1"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67051"/>
            <a:ext cx="1828800" cy="365125"/>
          </a:xfrm>
        </p:spPr>
        <p:txBody>
          <a:bodyPr/>
          <a:lstStyle/>
          <a:p>
            <a:fld id="{5C014052-953B-4273-8F47-BF25327D5B24}" type="slidenum">
              <a:rPr lang="en-US" smtClean="0"/>
              <a:t>34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2392389"/>
              </p:ext>
            </p:extLst>
          </p:nvPr>
        </p:nvGraphicFramePr>
        <p:xfrm>
          <a:off x="474980" y="1048730"/>
          <a:ext cx="8229600" cy="5379720"/>
        </p:xfrm>
        <a:graphic>
          <a:graphicData uri="http://schemas.openxmlformats.org/drawingml/2006/table">
            <a:tbl>
              <a:tblPr firstRow="1" bandRow="1">
                <a:tableStyleId>{21E4AEA4-8DFA-4A89-87EB-49C32662AFE0}</a:tableStyleId>
              </a:tblPr>
              <a:tblGrid>
                <a:gridCol w="1028700"/>
                <a:gridCol w="1028700"/>
                <a:gridCol w="1028700"/>
                <a:gridCol w="1028700"/>
                <a:gridCol w="1028700"/>
                <a:gridCol w="1028700"/>
                <a:gridCol w="1028700"/>
                <a:gridCol w="1028700"/>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c>
                  <a:txBody>
                    <a:bodyPr/>
                    <a:lstStyle/>
                    <a:p>
                      <a:pPr algn="ctr"/>
                      <a:endParaRPr lang="en-US" sz="1600" dirty="0"/>
                    </a:p>
                  </a:txBody>
                  <a:tcPr>
                    <a:cell3D prstMaterial="dkEdge">
                      <a:bevel w="77470" h="12700" prst="softRound"/>
                      <a:lightRig rig="flood" dir="t"/>
                    </a:cell3D>
                    <a:solidFill>
                      <a:schemeClr val="bg1">
                        <a:lumMod val="50000"/>
                      </a:schemeClr>
                    </a:solidFill>
                  </a:tcPr>
                </a:tc>
              </a:tr>
              <a:tr h="330200">
                <a:tc>
                  <a:txBody>
                    <a:bodyPr/>
                    <a:lstStyle/>
                    <a:p>
                      <a:pPr algn="ctr"/>
                      <a:endParaRPr lang="en-US" sz="1400" dirty="0">
                        <a:solidFill>
                          <a:schemeClr val="tx1"/>
                        </a:solidFill>
                      </a:endParaRPr>
                    </a:p>
                  </a:txBody>
                  <a:tcPr>
                    <a:cell3D prstMaterial="dkEdge">
                      <a:bevel w="77470" h="12700" prst="softRound"/>
                      <a:lightRig rig="flood" dir="t"/>
                    </a:cell3D>
                    <a:solidFill>
                      <a:srgbClr val="DCE5EE"/>
                    </a:solidFill>
                  </a:tcPr>
                </a:tc>
                <a:tc>
                  <a:txBody>
                    <a:bodyPr/>
                    <a:lstStyle/>
                    <a:p>
                      <a:pPr algn="ctr"/>
                      <a:endParaRPr lang="en-US" sz="1400" dirty="0">
                        <a:solidFill>
                          <a:schemeClr val="tx1"/>
                        </a:solidFill>
                      </a:endParaRPr>
                    </a:p>
                  </a:txBody>
                  <a:tcPr>
                    <a:cell3D prstMaterial="dkEdge">
                      <a:bevel w="77470" h="12700" prst="softRound"/>
                      <a:lightRig rig="flood" dir="t"/>
                    </a:cell3D>
                    <a:solidFill>
                      <a:srgbClr val="DCE5EE"/>
                    </a:solidFill>
                  </a:tcPr>
                </a:tc>
                <a:tc>
                  <a:txBody>
                    <a:bodyPr/>
                    <a:lstStyle/>
                    <a:p>
                      <a:pPr algn="ctr"/>
                      <a:endParaRPr lang="en-US" sz="1400" dirty="0">
                        <a:solidFill>
                          <a:schemeClr val="tx1"/>
                        </a:solidFill>
                      </a:endParaRPr>
                    </a:p>
                  </a:txBody>
                  <a:tcPr>
                    <a:cell3D prstMaterial="dkEdge">
                      <a:bevel w="77470" h="12700" prst="softRound"/>
                      <a:lightRig rig="flood" dir="t"/>
                    </a:cell3D>
                    <a:solidFill>
                      <a:srgbClr val="DCE5EE"/>
                    </a:solidFill>
                  </a:tcPr>
                </a:tc>
                <a:tc>
                  <a:txBody>
                    <a:bodyPr/>
                    <a:lstStyle/>
                    <a:p>
                      <a:pPr algn="ctr"/>
                      <a:endParaRPr lang="en-US" sz="2000" b="1" dirty="0">
                        <a:solidFill>
                          <a:schemeClr val="tx1"/>
                        </a:solidFill>
                      </a:endParaRPr>
                    </a:p>
                  </a:txBody>
                  <a:tcPr>
                    <a:cell3D prstMaterial="dkEdge">
                      <a:bevel w="77470" h="12700" prst="softRound"/>
                      <a:lightRig rig="flood" dir="t"/>
                    </a:cell3D>
                    <a:solidFill>
                      <a:srgbClr val="DCE5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Abib 1</a:t>
                      </a:r>
                    </a:p>
                  </a:txBody>
                  <a:tcPr>
                    <a:cell3D prstMaterial="dkEdge">
                      <a:bevel w="77470" h="12700" prst="softRound"/>
                      <a:lightRig rig="flood" dir="t"/>
                    </a:cell3D>
                    <a:solidFill>
                      <a:srgbClr val="92D050"/>
                    </a:solidFill>
                  </a:tcPr>
                </a:tc>
                <a:tc>
                  <a:txBody>
                    <a:bodyPr/>
                    <a:lstStyle/>
                    <a:p>
                      <a:pPr algn="ctr"/>
                      <a:r>
                        <a:rPr lang="en-US" sz="1400" dirty="0" smtClean="0">
                          <a:solidFill>
                            <a:schemeClr val="tx1"/>
                          </a:solidFill>
                        </a:rPr>
                        <a:t>2</a:t>
                      </a:r>
                      <a:endParaRPr lang="en-US" sz="140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dirty="0" smtClean="0">
                          <a:solidFill>
                            <a:schemeClr val="tx1"/>
                          </a:solidFill>
                        </a:rPr>
                        <a:t>3</a:t>
                      </a:r>
                      <a:endParaRPr lang="en-US" sz="1400" dirty="0">
                        <a:solidFill>
                          <a:schemeClr val="tx1"/>
                        </a:solidFill>
                      </a:endParaRPr>
                    </a:p>
                  </a:txBody>
                  <a:tcPr>
                    <a:cell3D prstMaterial="dkEdge">
                      <a:bevel w="77470" h="12700" prst="softRound"/>
                      <a:lightRig rig="flood" dir="t"/>
                    </a:cell3D>
                    <a:solidFill>
                      <a:srgbClr val="F2D8CF"/>
                    </a:solidFill>
                  </a:tcPr>
                </a:tc>
                <a:tc>
                  <a:txBody>
                    <a:bodyPr/>
                    <a:lstStyle/>
                    <a:p>
                      <a:pPr algn="ctr"/>
                      <a:endParaRPr lang="en-US" sz="20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5</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7</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50000"/>
                            </a:schemeClr>
                          </a:solidFill>
                        </a:rPr>
                        <a:t>Omer</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11</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12</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gradFill flip="none" rotWithShape="1">
                      <a:gsLst>
                        <a:gs pos="0">
                          <a:srgbClr val="FF0000"/>
                        </a:gs>
                        <a:gs pos="73000">
                          <a:srgbClr val="FF0000"/>
                        </a:gs>
                        <a:gs pos="78000">
                          <a:schemeClr val="accent6">
                            <a:lumMod val="50000"/>
                          </a:schemeClr>
                        </a:gs>
                      </a:gsLst>
                      <a:lin ang="0" scaled="1"/>
                      <a:tileRect/>
                    </a:gradFill>
                  </a:tcPr>
                </a:tc>
                <a:tc>
                  <a:txBody>
                    <a:bodyPr/>
                    <a:lstStyle/>
                    <a:p>
                      <a:pPr algn="ctr"/>
                      <a:r>
                        <a:rPr lang="en-US" sz="1400" b="1" dirty="0" smtClean="0">
                          <a:solidFill>
                            <a:schemeClr val="bg1"/>
                          </a:solidFill>
                        </a:rPr>
                        <a:t>15 - 1</a:t>
                      </a:r>
                      <a:r>
                        <a:rPr lang="en-US" sz="1400" b="1" baseline="30000" dirty="0" smtClean="0">
                          <a:solidFill>
                            <a:schemeClr val="bg1"/>
                          </a:solidFill>
                        </a:rPr>
                        <a:t>st</a:t>
                      </a:r>
                      <a:r>
                        <a:rPr lang="en-US" sz="1400" b="1" dirty="0" smtClean="0">
                          <a:solidFill>
                            <a:schemeClr val="bg1"/>
                          </a:solidFill>
                        </a:rPr>
                        <a:t> ULB</a:t>
                      </a:r>
                      <a:endParaRPr lang="en-US" sz="1400" b="1" dirty="0">
                        <a:solidFill>
                          <a:schemeClr val="bg1"/>
                        </a:solidFill>
                      </a:endParaRPr>
                    </a:p>
                  </a:txBody>
                  <a:tcPr>
                    <a:cell3D prstMaterial="dkEdge">
                      <a:bevel w="77470" h="12700" prst="softRound"/>
                      <a:lightRig rig="flood" dir="t"/>
                    </a:cell3D>
                    <a:solidFill>
                      <a:schemeClr val="accent6">
                        <a:lumMod val="50000"/>
                      </a:schemeClr>
                    </a:solidFill>
                  </a:tcPr>
                </a:tc>
                <a:tc>
                  <a:txBody>
                    <a:bodyPr/>
                    <a:lstStyle/>
                    <a:p>
                      <a:pPr algn="ctr"/>
                      <a:r>
                        <a:rPr lang="en-US" sz="1400" b="1" dirty="0" smtClean="0">
                          <a:solidFill>
                            <a:schemeClr val="bg1"/>
                          </a:solidFill>
                        </a:rPr>
                        <a:t>16</a:t>
                      </a:r>
                      <a:endParaRPr lang="en-US" sz="1400" b="1" dirty="0">
                        <a:solidFill>
                          <a:schemeClr val="bg1"/>
                        </a:solidFill>
                      </a:endParaRPr>
                    </a:p>
                  </a:txBody>
                  <a:tcPr>
                    <a:cell3D prstMaterial="dkEdge">
                      <a:bevel w="77470" h="12700" prst="softRound"/>
                      <a:lightRig rig="flood" dir="t"/>
                    </a:cell3D>
                    <a:solidFill>
                      <a:schemeClr val="accent6">
                        <a:lumMod val="50000"/>
                      </a:schemeClr>
                    </a:solidFill>
                  </a:tcPr>
                </a:tc>
                <a:tc>
                  <a:txBody>
                    <a:bodyPr/>
                    <a:lstStyle/>
                    <a:p>
                      <a:pPr algn="ctr"/>
                      <a:r>
                        <a:rPr lang="en-US" sz="1800" b="1" dirty="0" smtClean="0">
                          <a:solidFill>
                            <a:schemeClr val="bg1"/>
                          </a:solidFill>
                        </a:rPr>
                        <a:t>17-H7676</a:t>
                      </a:r>
                      <a:endParaRPr lang="en-US" sz="1800" b="1" dirty="0">
                        <a:solidFill>
                          <a:schemeClr val="bg1"/>
                        </a:solidFill>
                      </a:endParaRPr>
                    </a:p>
                  </a:txBody>
                  <a:tcPr>
                    <a:cell3D prstMaterial="dkEdge">
                      <a:bevel w="77470" h="12700" prst="softRound"/>
                      <a:lightRig rig="flood" dir="t"/>
                    </a:cell3D>
                    <a:gradFill>
                      <a:gsLst>
                        <a:gs pos="0">
                          <a:schemeClr val="accent6">
                            <a:lumMod val="50000"/>
                          </a:schemeClr>
                        </a:gs>
                        <a:gs pos="73000">
                          <a:schemeClr val="accent6">
                            <a:lumMod val="50000"/>
                          </a:schemeClr>
                        </a:gs>
                        <a:gs pos="78000">
                          <a:srgbClr val="0070C0"/>
                        </a:gs>
                      </a:gsLst>
                      <a:lin ang="0" scaled="1"/>
                    </a:gradFill>
                  </a:tcPr>
                </a:tc>
                <a:tc>
                  <a:txBody>
                    <a:bodyPr/>
                    <a:lstStyle/>
                    <a:p>
                      <a:pPr algn="ctr"/>
                      <a:r>
                        <a:rPr lang="en-US" sz="1800" b="1" dirty="0" smtClean="0">
                          <a:solidFill>
                            <a:schemeClr val="accent6">
                              <a:lumMod val="50000"/>
                            </a:schemeClr>
                          </a:solidFill>
                        </a:rPr>
                        <a:t>Count</a:t>
                      </a:r>
                      <a:endParaRPr lang="en-US" sz="24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  </a:t>
                      </a:r>
                      <a:r>
                        <a:rPr lang="en-US" sz="1800" b="1" dirty="0" smtClean="0">
                          <a:solidFill>
                            <a:schemeClr val="tx1"/>
                          </a:solidFill>
                        </a:rPr>
                        <a:t>18 - FF</a:t>
                      </a:r>
                      <a:endParaRPr lang="en-US" sz="1400" b="1" dirty="0">
                        <a:solidFill>
                          <a:schemeClr val="tx1"/>
                        </a:solidFill>
                      </a:endParaRPr>
                    </a:p>
                  </a:txBody>
                  <a:tcPr>
                    <a:cell3D prstMaterial="dkEdge">
                      <a:bevel w="77470" h="12700" prst="softRound"/>
                      <a:lightRig rig="flood" dir="t"/>
                    </a:cell3D>
                    <a:solidFill>
                      <a:srgbClr val="00B050"/>
                    </a:solidFill>
                  </a:tcPr>
                </a:tc>
                <a:tc>
                  <a:txBody>
                    <a:bodyPr/>
                    <a:lstStyle/>
                    <a:p>
                      <a:pPr algn="ctr"/>
                      <a:r>
                        <a:rPr lang="en-US" sz="1400" b="0" dirty="0" smtClean="0">
                          <a:solidFill>
                            <a:schemeClr val="tx1"/>
                          </a:solidFill>
                        </a:rPr>
                        <a:t>19</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20</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solidFill>
                            <a:schemeClr val="tx1"/>
                          </a:solidFill>
                        </a:rPr>
                        <a:t>21 - 2</a:t>
                      </a:r>
                      <a:r>
                        <a:rPr lang="en-US" sz="1400" b="1" baseline="30000" dirty="0" smtClean="0">
                          <a:solidFill>
                            <a:schemeClr val="tx1"/>
                          </a:solidFill>
                        </a:rPr>
                        <a:t>nd</a:t>
                      </a:r>
                      <a:r>
                        <a:rPr lang="en-US" sz="1400" b="1" dirty="0" smtClean="0">
                          <a:solidFill>
                            <a:schemeClr val="tx1"/>
                          </a:solidFill>
                        </a:rPr>
                        <a:t> ULB</a:t>
                      </a:r>
                      <a:endParaRPr lang="en-US" sz="1400" b="1"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50000"/>
                            </a:schemeClr>
                          </a:solidFill>
                        </a:rPr>
                        <a:t>1-7</a:t>
                      </a: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25</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26</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27</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28</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29</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30</a:t>
                      </a:r>
                    </a:p>
                  </a:txBody>
                  <a:tcPr>
                    <a:cell3D prstMaterial="dkEdge">
                      <a:bevel w="77470" h="12700" prst="softRound"/>
                      <a:lightRig rig="flood" dir="t"/>
                    </a:cell3D>
                    <a:solidFill>
                      <a:srgbClr val="F2D8CF"/>
                    </a:solidFill>
                  </a:tcPr>
                </a:tc>
                <a:tc>
                  <a:txBody>
                    <a:bodyPr/>
                    <a:lstStyle/>
                    <a:p>
                      <a:pPr algn="ctr"/>
                      <a:r>
                        <a:rPr lang="en-US" sz="1800" b="1" dirty="0" smtClean="0">
                          <a:solidFill>
                            <a:schemeClr val="tx1"/>
                          </a:solidFill>
                        </a:rPr>
                        <a:t>Zif 1</a:t>
                      </a:r>
                      <a:endParaRPr lang="en-US" sz="18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8-14</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7</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15-21</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11</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14</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22-28</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16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17</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tx1"/>
                          </a:solidFill>
                        </a:rPr>
                        <a:t>18 - 33</a:t>
                      </a:r>
                      <a:r>
                        <a:rPr lang="en-US" sz="1800" b="1" baseline="30000" dirty="0" smtClean="0">
                          <a:solidFill>
                            <a:schemeClr val="tx1"/>
                          </a:solidFill>
                        </a:rPr>
                        <a:t>rd</a:t>
                      </a:r>
                      <a:r>
                        <a:rPr lang="en-US" sz="1800" b="1" dirty="0" smtClean="0">
                          <a:solidFill>
                            <a:schemeClr val="tx1"/>
                          </a:solidFill>
                        </a:rPr>
                        <a:t> </a:t>
                      </a:r>
                      <a:endParaRPr lang="en-US" sz="14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20</a:t>
                      </a:r>
                      <a:endParaRPr lang="en-US" sz="14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29-35</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600" b="1" dirty="0" smtClean="0">
                          <a:solidFill>
                            <a:schemeClr val="bg1"/>
                          </a:solidFill>
                        </a:rPr>
                        <a:t>27 - 40</a:t>
                      </a:r>
                      <a:r>
                        <a:rPr lang="en-US" sz="1600" b="1" baseline="30000" dirty="0" smtClean="0">
                          <a:solidFill>
                            <a:schemeClr val="bg1"/>
                          </a:solidFill>
                        </a:rPr>
                        <a:t>th</a:t>
                      </a:r>
                      <a:r>
                        <a:rPr lang="en-US" sz="1600" b="1" dirty="0" smtClean="0">
                          <a:solidFill>
                            <a:schemeClr val="bg1"/>
                          </a:solidFill>
                        </a:rPr>
                        <a:t> </a:t>
                      </a:r>
                      <a:endParaRPr lang="en-US" sz="1600" b="1" dirty="0">
                        <a:solidFill>
                          <a:schemeClr val="bg1"/>
                        </a:solidFill>
                      </a:endParaRPr>
                    </a:p>
                  </a:txBody>
                  <a:tcPr>
                    <a:cell3D prstMaterial="dkEdge">
                      <a:bevel w="77470" h="12700" prst="softRound"/>
                      <a:lightRig rig="flood" dir="t"/>
                    </a:cell3D>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28</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36-42</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30</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tx1"/>
                          </a:solidFill>
                        </a:rPr>
                        <a:t>Sivan 1</a:t>
                      </a:r>
                      <a:endParaRPr lang="en-US" sz="1800" b="1"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5</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rPr>
                        <a:t>43-49</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7</a:t>
                      </a:r>
                      <a:r>
                        <a:rPr lang="en-US" sz="1800" b="1" baseline="0" dirty="0" smtClean="0">
                          <a:solidFill>
                            <a:schemeClr val="tx1"/>
                          </a:solidFill>
                        </a:rPr>
                        <a:t> - 50</a:t>
                      </a:r>
                      <a:r>
                        <a:rPr lang="en-US" sz="1800" b="1" baseline="30000" dirty="0" smtClean="0">
                          <a:solidFill>
                            <a:schemeClr val="tx1"/>
                          </a:solidFill>
                        </a:rPr>
                        <a:t>th</a:t>
                      </a:r>
                      <a:r>
                        <a:rPr lang="en-US" sz="1800" b="1" baseline="0" dirty="0" smtClean="0">
                          <a:solidFill>
                            <a:schemeClr val="tx1"/>
                          </a:solidFill>
                        </a:rPr>
                        <a:t> </a:t>
                      </a:r>
                      <a:endParaRPr lang="en-US" sz="1400" b="0" dirty="0" smtClean="0">
                        <a:solidFill>
                          <a:schemeClr val="tx1"/>
                        </a:solidFill>
                      </a:endParaRPr>
                    </a:p>
                  </a:txBody>
                  <a:tcPr>
                    <a:cell3D prstMaterial="dkEdge">
                      <a:bevel w="77470" h="12700" prst="softRound"/>
                      <a:lightRig rig="flood" dir="t"/>
                    </a:cell3D>
                    <a:solidFill>
                      <a:srgbClr val="00B050"/>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11</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12</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800" b="1" dirty="0" smtClean="0">
                          <a:solidFill>
                            <a:srgbClr val="002060"/>
                          </a:solidFill>
                          <a:effectLst>
                            <a:outerShdw blurRad="38100" dist="38100" dir="2700000" algn="tl">
                              <a:srgbClr val="000000">
                                <a:alpha val="43137"/>
                              </a:srgbClr>
                            </a:outerShdw>
                          </a:effectLst>
                        </a:rPr>
                        <a:t>50</a:t>
                      </a:r>
                      <a:endParaRPr lang="en-US" sz="1800" b="1" dirty="0">
                        <a:solidFill>
                          <a:srgbClr val="00206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14</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15</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16</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17</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18</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19</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20</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endParaRPr lang="en-US" sz="14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21</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25</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26</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27</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29</a:t>
                      </a:r>
                    </a:p>
                  </a:txBody>
                  <a:tcPr>
                    <a:cell3D prstMaterial="dkEdge">
                      <a:bevel w="77470" h="12700" prst="softRound"/>
                      <a:lightRig rig="flood" dir="t"/>
                    </a:cell3D>
                    <a:solidFill>
                      <a:schemeClr val="accent1"/>
                    </a:solidFill>
                  </a:tcPr>
                </a:tc>
                <a:tc>
                  <a:txBody>
                    <a:bodyPr/>
                    <a:lstStyle/>
                    <a:p>
                      <a:pPr algn="ctr"/>
                      <a:r>
                        <a:rPr lang="en-US" sz="1400" dirty="0" smtClean="0"/>
                        <a:t>30</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a:t>
                      </a:r>
                      <a:endParaRPr lang="en-US" sz="1400" dirty="0"/>
                    </a:p>
                  </a:txBody>
                  <a:tcPr>
                    <a:cell3D prstMaterial="dkEdge">
                      <a:bevel w="77470" h="12700" prst="softRound"/>
                      <a:lightRig rig="flood" dir="t"/>
                    </a:cell3D>
                    <a:solidFill>
                      <a:srgbClr val="CDD3D3"/>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rgbClr val="CDD3D3"/>
                    </a:solidFill>
                  </a:tcPr>
                </a:tc>
                <a:tc>
                  <a:txBody>
                    <a:bodyPr/>
                    <a:lstStyle/>
                    <a:p>
                      <a:pPr algn="ctr"/>
                      <a:r>
                        <a:rPr lang="en-US" sz="1400" dirty="0" smtClean="0"/>
                        <a:t>3</a:t>
                      </a:r>
                      <a:endParaRPr lang="en-US" sz="1400" dirty="0"/>
                    </a:p>
                  </a:txBody>
                  <a:tcPr>
                    <a:cell3D prstMaterial="dkEdge">
                      <a:bevel w="77470" h="12700" prst="softRound"/>
                      <a:lightRig rig="flood" dir="t"/>
                    </a:cell3D>
                    <a:solidFill>
                      <a:srgbClr val="CDD3D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4</a:t>
                      </a:r>
                    </a:p>
                  </a:txBody>
                  <a:tcPr>
                    <a:cell3D prstMaterial="dkEdge">
                      <a:bevel w="77470" h="12700" prst="softRound"/>
                      <a:lightRig rig="flood" dir="t"/>
                    </a:cell3D>
                    <a:solidFill>
                      <a:srgbClr val="CDD3D3"/>
                    </a:solidFill>
                  </a:tcPr>
                </a:tc>
                <a:tc>
                  <a:txBody>
                    <a:bodyPr/>
                    <a:lstStyle/>
                    <a:p>
                      <a:pPr algn="ctr"/>
                      <a:r>
                        <a:rPr lang="en-US" sz="1400" b="0" dirty="0" smtClean="0"/>
                        <a:t>5</a:t>
                      </a:r>
                      <a:endParaRPr lang="en-US" sz="1400" b="0" dirty="0"/>
                    </a:p>
                  </a:txBody>
                  <a:tcPr>
                    <a:cell3D prstMaterial="dkEdge">
                      <a:bevel w="77470" h="12700" prst="softRound"/>
                      <a:lightRig rig="flood" dir="t"/>
                    </a:cell3D>
                    <a:solidFill>
                      <a:srgbClr val="CDD3D3"/>
                    </a:solidFill>
                  </a:tcPr>
                </a:tc>
                <a:tc>
                  <a:txBody>
                    <a:bodyPr/>
                    <a:lstStyle/>
                    <a:p>
                      <a:pPr algn="ctr"/>
                      <a:endParaRPr lang="en-US" sz="1400" b="0" dirty="0"/>
                    </a:p>
                  </a:txBody>
                  <a:tcPr>
                    <a:cell3D prstMaterial="dkEdge">
                      <a:bevel w="77470" h="12700" prst="softRound"/>
                      <a:lightRig rig="flood" dir="t"/>
                    </a:cell3D>
                    <a:solidFill>
                      <a:srgbClr val="EFF3F7"/>
                    </a:solidFill>
                  </a:tcPr>
                </a:tc>
              </a:tr>
            </a:tbl>
          </a:graphicData>
        </a:graphic>
      </p:graphicFrame>
      <p:sp>
        <p:nvSpPr>
          <p:cNvPr id="3" name="Rectangle 2"/>
          <p:cNvSpPr/>
          <p:nvPr/>
        </p:nvSpPr>
        <p:spPr>
          <a:xfrm>
            <a:off x="2524760" y="4010370"/>
            <a:ext cx="1066800" cy="29464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730" y="5082250"/>
            <a:ext cx="1041110" cy="369426"/>
          </a:xfrm>
          <a:prstGeom prst="rect">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6096000"/>
            <a:ext cx="8376920" cy="707886"/>
          </a:xfrm>
          <a:prstGeom prst="rect">
            <a:avLst/>
          </a:prstGeom>
          <a:solidFill>
            <a:srgbClr val="7030A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dirty="0" smtClean="0">
                <a:ln/>
                <a:solidFill>
                  <a:schemeClr val="accent3"/>
                </a:solidFill>
              </a:rPr>
              <a:t>Yahusha’s Passover is the ONLY calendar where the 40</a:t>
            </a:r>
            <a:r>
              <a:rPr lang="en-US" sz="2000" b="1" baseline="30000" dirty="0" smtClean="0">
                <a:ln/>
                <a:solidFill>
                  <a:schemeClr val="accent3"/>
                </a:solidFill>
              </a:rPr>
              <a:t>th</a:t>
            </a:r>
            <a:r>
              <a:rPr lang="en-US" sz="2000" b="1" dirty="0" smtClean="0">
                <a:ln/>
                <a:solidFill>
                  <a:schemeClr val="accent3"/>
                </a:solidFill>
              </a:rPr>
              <a:t> Day of the Omer count links to the 2</a:t>
            </a:r>
            <a:r>
              <a:rPr lang="en-US" sz="2000" b="1" baseline="30000" dirty="0" smtClean="0">
                <a:ln/>
                <a:solidFill>
                  <a:schemeClr val="accent3"/>
                </a:solidFill>
              </a:rPr>
              <a:t>nd</a:t>
            </a:r>
            <a:r>
              <a:rPr lang="en-US" sz="2000" b="1" dirty="0" smtClean="0">
                <a:ln/>
                <a:solidFill>
                  <a:schemeClr val="accent3"/>
                </a:solidFill>
              </a:rPr>
              <a:t> month 27</a:t>
            </a:r>
            <a:r>
              <a:rPr lang="en-US" sz="2000" b="1" baseline="30000" dirty="0" smtClean="0">
                <a:ln/>
                <a:solidFill>
                  <a:schemeClr val="accent3"/>
                </a:solidFill>
              </a:rPr>
              <a:t>th</a:t>
            </a:r>
            <a:r>
              <a:rPr lang="en-US" sz="2000" b="1" dirty="0" smtClean="0">
                <a:ln/>
                <a:solidFill>
                  <a:schemeClr val="accent3"/>
                </a:solidFill>
              </a:rPr>
              <a:t> day – pinpointing the ONE true Messiah!</a:t>
            </a:r>
            <a:endParaRPr lang="en-US" sz="2800" b="1" cap="none" spc="0" dirty="0">
              <a:ln/>
              <a:solidFill>
                <a:schemeClr val="accent3"/>
              </a:solidFill>
              <a:effectLst/>
            </a:endParaRPr>
          </a:p>
        </p:txBody>
      </p:sp>
      <p:sp>
        <p:nvSpPr>
          <p:cNvPr id="8" name="Rectangle 7"/>
          <p:cNvSpPr/>
          <p:nvPr/>
        </p:nvSpPr>
        <p:spPr>
          <a:xfrm>
            <a:off x="0" y="152400"/>
            <a:ext cx="9144000" cy="646331"/>
          </a:xfrm>
          <a:prstGeom prst="rect">
            <a:avLst/>
          </a:prstGeom>
          <a:solidFill>
            <a:schemeClr val="accent4">
              <a:lumMod val="20000"/>
              <a:lumOff val="80000"/>
            </a:schemeClr>
          </a:solidFill>
          <a:ln w="57150">
            <a:solidFill>
              <a:schemeClr val="accent2"/>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200" b="1" dirty="0" smtClean="0">
                <a:ln w="11430"/>
                <a:solidFill>
                  <a:srgbClr val="0070C0"/>
                </a:solidFill>
                <a:effectLst>
                  <a:outerShdw blurRad="50800" dist="39000" dir="5460000" algn="tl">
                    <a:srgbClr val="000000">
                      <a:alpha val="38000"/>
                    </a:srgbClr>
                  </a:outerShdw>
                </a:effectLst>
              </a:rPr>
              <a:t>YAHUSHA</a:t>
            </a:r>
            <a:r>
              <a:rPr lang="en-US" sz="3600" b="1" dirty="0" smtClean="0">
                <a:ln w="11430"/>
                <a:solidFill>
                  <a:srgbClr val="0070C0"/>
                </a:solidFill>
                <a:effectLst>
                  <a:outerShdw blurRad="50800" dist="39000" dir="5460000" algn="tl">
                    <a:srgbClr val="000000">
                      <a:alpha val="38000"/>
                    </a:srgbClr>
                  </a:outerShdw>
                </a:effectLst>
              </a:rPr>
              <a:t>:</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FF0000"/>
                </a:solidFill>
                <a:effectLst>
                  <a:outerShdw blurRad="50800" dist="39000" dir="5460000" algn="tl">
                    <a:srgbClr val="000000">
                      <a:alpha val="38000"/>
                    </a:srgbClr>
                  </a:outerShdw>
                </a:effectLst>
              </a:rPr>
              <a:t>Wed</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smtClean="0">
                <a:ln w="11430"/>
                <a:solidFill>
                  <a:srgbClr val="FF0000"/>
                </a:solidFill>
                <a:effectLst>
                  <a:outerShdw blurRad="50800" dist="39000" dir="5460000" algn="tl">
                    <a:srgbClr val="000000">
                      <a:alpha val="38000"/>
                    </a:srgbClr>
                  </a:outerShdw>
                </a:effectLst>
              </a:rPr>
              <a:t>Passover;</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a:ln w="11430"/>
                <a:solidFill>
                  <a:srgbClr val="00B050"/>
                </a:solidFill>
                <a:effectLst>
                  <a:outerShdw blurRad="50800" dist="39000" dir="5460000" algn="tl">
                    <a:srgbClr val="000000">
                      <a:alpha val="38000"/>
                    </a:srgbClr>
                  </a:outerShdw>
                </a:effectLst>
              </a:rPr>
              <a:t>Firstfruits </a:t>
            </a:r>
            <a:r>
              <a:rPr lang="en-US" sz="3200" b="1" dirty="0">
                <a:ln w="11430"/>
                <a:solidFill>
                  <a:srgbClr val="00B050"/>
                </a:solidFill>
                <a:effectLst>
                  <a:outerShdw blurRad="50800" dist="39000" dir="5460000" algn="tl">
                    <a:srgbClr val="000000">
                      <a:alpha val="38000"/>
                    </a:srgbClr>
                  </a:outerShdw>
                </a:effectLst>
              </a:rPr>
              <a:t>after</a:t>
            </a:r>
            <a:r>
              <a:rPr lang="en-US" sz="3600" b="1" dirty="0">
                <a:ln w="11430"/>
                <a:solidFill>
                  <a:srgbClr val="00B050"/>
                </a:solidFill>
                <a:effectLst>
                  <a:outerShdw blurRad="50800" dist="39000" dir="5460000" algn="tl">
                    <a:srgbClr val="000000">
                      <a:alpha val="38000"/>
                    </a:srgbClr>
                  </a:outerShdw>
                </a:effectLst>
              </a:rPr>
              <a:t> </a:t>
            </a:r>
            <a:r>
              <a:rPr lang="en-US" sz="3200" b="1" dirty="0" smtClean="0">
                <a:ln w="11430"/>
                <a:solidFill>
                  <a:srgbClr val="00B0F0"/>
                </a:solidFill>
                <a:effectLst>
                  <a:outerShdw blurRad="50800" dist="39000" dir="5460000" algn="tl">
                    <a:srgbClr val="000000">
                      <a:alpha val="38000"/>
                    </a:srgbClr>
                  </a:outerShdw>
                </a:effectLst>
              </a:rPr>
              <a:t>H7676</a:t>
            </a:r>
            <a:endParaRPr lang="en-US" sz="3600" b="1" dirty="0">
              <a:ln w="11430"/>
              <a:solidFill>
                <a:srgbClr val="00B0F0"/>
              </a:solidFill>
              <a:effectLst>
                <a:outerShdw blurRad="50800" dist="39000" dir="5460000" algn="tl">
                  <a:srgbClr val="000000">
                    <a:alpha val="38000"/>
                  </a:srgbClr>
                </a:outerShdw>
              </a:effectLst>
            </a:endParaRPr>
          </a:p>
        </p:txBody>
      </p:sp>
      <p:sp>
        <p:nvSpPr>
          <p:cNvPr id="9" name="Rectangle 8"/>
          <p:cNvSpPr/>
          <p:nvPr/>
        </p:nvSpPr>
        <p:spPr>
          <a:xfrm>
            <a:off x="4579620" y="4365970"/>
            <a:ext cx="1066800" cy="381000"/>
          </a:xfrm>
          <a:prstGeom prst="rect">
            <a:avLst/>
          </a:prstGeom>
          <a:noFill/>
          <a:ln w="57150">
            <a:solidFill>
              <a:srgbClr val="00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Users\Rae\Desktop\Art New Grammar 101\white man clip art\check mark png a.png"/>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07018" y="4221480"/>
            <a:ext cx="480422" cy="4459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3" descr="C:\Users\Rae\Desktop\ascension b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720" y="4787610"/>
            <a:ext cx="1801986" cy="900993"/>
          </a:xfrm>
          <a:prstGeom prst="roundRect">
            <a:avLst>
              <a:gd name="adj" fmla="val 16667"/>
            </a:avLst>
          </a:prstGeom>
          <a:ln w="38100">
            <a:solidFill>
              <a:srgbClr val="7030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29"/>
          <p:cNvSpPr txBox="1"/>
          <p:nvPr/>
        </p:nvSpPr>
        <p:spPr>
          <a:xfrm>
            <a:off x="3429000" y="5331058"/>
            <a:ext cx="1280412" cy="715089"/>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b="1" spc="150" dirty="0" smtClean="0">
                <a:ln w="11430"/>
                <a:solidFill>
                  <a:srgbClr val="F8F8F8"/>
                </a:solidFill>
                <a:effectLst>
                  <a:outerShdw blurRad="25400" algn="tl" rotWithShape="0">
                    <a:srgbClr val="000000">
                      <a:alpha val="43000"/>
                    </a:srgbClr>
                  </a:outerShdw>
                </a:effectLst>
                <a:latin typeface="Cooper Black" pitchFamily="18" charset="0"/>
              </a:rPr>
            </a:br>
            <a:r>
              <a:rPr lang="en-US"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13" name="TextBox 12"/>
          <p:cNvSpPr txBox="1"/>
          <p:nvPr/>
        </p:nvSpPr>
        <p:spPr>
          <a:xfrm>
            <a:off x="1591235" y="2572869"/>
            <a:ext cx="6019800" cy="646331"/>
          </a:xfrm>
          <a:prstGeom prst="rect">
            <a:avLst/>
          </a:prstGeom>
          <a:solidFill>
            <a:srgbClr val="002060"/>
          </a:solidFill>
          <a:ln w="57150">
            <a:solidFill>
              <a:srgbClr val="00B0F0"/>
            </a:solidFill>
          </a:ln>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b="1" dirty="0" smtClean="0">
                <a:solidFill>
                  <a:schemeClr val="accent2">
                    <a:lumMod val="20000"/>
                    <a:lumOff val="80000"/>
                  </a:schemeClr>
                </a:solidFill>
              </a:rPr>
              <a:t>This calendar houses the Wed Passover; </a:t>
            </a:r>
            <a:r>
              <a:rPr lang="en-US" b="1" dirty="0">
                <a:solidFill>
                  <a:schemeClr val="accent2">
                    <a:lumMod val="20000"/>
                    <a:lumOff val="80000"/>
                  </a:schemeClr>
                </a:solidFill>
              </a:rPr>
              <a:t>Messianic timeline of 3 </a:t>
            </a:r>
            <a:r>
              <a:rPr lang="en-US" b="1" dirty="0" smtClean="0">
                <a:solidFill>
                  <a:schemeClr val="accent2">
                    <a:lumMod val="20000"/>
                    <a:lumOff val="80000"/>
                  </a:schemeClr>
                </a:solidFill>
              </a:rPr>
              <a:t>days &amp; 3 nights; 1</a:t>
            </a:r>
            <a:r>
              <a:rPr lang="en-US" b="1" baseline="30000" dirty="0" smtClean="0">
                <a:solidFill>
                  <a:schemeClr val="accent2">
                    <a:lumMod val="20000"/>
                    <a:lumOff val="80000"/>
                  </a:schemeClr>
                </a:solidFill>
              </a:rPr>
              <a:t>st</a:t>
            </a:r>
            <a:r>
              <a:rPr lang="en-US" b="1" dirty="0" smtClean="0">
                <a:solidFill>
                  <a:schemeClr val="accent2">
                    <a:lumMod val="20000"/>
                    <a:lumOff val="80000"/>
                  </a:schemeClr>
                </a:solidFill>
              </a:rPr>
              <a:t> ascension after the resurrection.</a:t>
            </a:r>
            <a:endParaRPr lang="en-US" b="1" dirty="0">
              <a:solidFill>
                <a:schemeClr val="accent2">
                  <a:lumMod val="20000"/>
                  <a:lumOff val="80000"/>
                </a:schemeClr>
              </a:solidFill>
            </a:endParaRPr>
          </a:p>
        </p:txBody>
      </p:sp>
      <p:sp>
        <p:nvSpPr>
          <p:cNvPr id="14" name="TextBox 13"/>
          <p:cNvSpPr txBox="1"/>
          <p:nvPr/>
        </p:nvSpPr>
        <p:spPr>
          <a:xfrm>
            <a:off x="2362200" y="3630705"/>
            <a:ext cx="1371600" cy="338554"/>
          </a:xfrm>
          <a:prstGeom prst="rect">
            <a:avLst/>
          </a:prstGeom>
          <a:solidFill>
            <a:schemeClr val="accent4">
              <a:lumMod val="60000"/>
              <a:lumOff val="40000"/>
            </a:schemeClr>
          </a:solidFill>
          <a:ln w="38100">
            <a:solidFill>
              <a:srgbClr val="FF0000"/>
            </a:solidFill>
          </a:ln>
          <a:scene3d>
            <a:camera prst="orthographicFront"/>
            <a:lightRig rig="threePt" dir="t"/>
          </a:scene3d>
          <a:sp3d>
            <a:bevelT/>
          </a:sp3d>
        </p:spPr>
        <p:txBody>
          <a:bodyPr wrap="square" rtlCol="0">
            <a:spAutoFit/>
          </a:bodyPr>
          <a:lstStyle/>
          <a:p>
            <a:pPr algn="ctr"/>
            <a:r>
              <a:rPr lang="en-US" sz="1600" b="1" dirty="0" smtClean="0">
                <a:ln w="1905"/>
                <a:solidFill>
                  <a:srgbClr val="C00000"/>
                </a:solidFill>
                <a:effectLst>
                  <a:innerShdw blurRad="69850" dist="43180" dir="5400000">
                    <a:srgbClr val="000000">
                      <a:alpha val="65000"/>
                    </a:srgbClr>
                  </a:innerShdw>
                </a:effectLst>
              </a:rPr>
              <a:t>Lag </a:t>
            </a:r>
            <a:r>
              <a:rPr lang="en-US" sz="1600" b="1" dirty="0" err="1" smtClean="0">
                <a:ln w="1905"/>
                <a:solidFill>
                  <a:srgbClr val="C00000"/>
                </a:solidFill>
                <a:effectLst>
                  <a:innerShdw blurRad="69850" dist="43180" dir="5400000">
                    <a:srgbClr val="000000">
                      <a:alpha val="65000"/>
                    </a:srgbClr>
                  </a:innerShdw>
                </a:effectLst>
              </a:rPr>
              <a:t>Ba’Omer</a:t>
            </a:r>
            <a:endParaRPr lang="en-US" sz="16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40274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25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6" presetClass="emph" presetSubtype="0" fill="hold" grpId="1" nodeType="afterEffect">
                                  <p:stCondLst>
                                    <p:cond delay="0"/>
                                  </p:stCondLst>
                                  <p:childTnLst>
                                    <p:animScale>
                                      <p:cBhvr>
                                        <p:cTn id="19" dur="2000" fill="hold"/>
                                        <p:tgtEl>
                                          <p:spTgt spid="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1750"/>
                                        <p:tgtEl>
                                          <p:spTgt spid="17"/>
                                        </p:tgtEl>
                                      </p:cBhvr>
                                    </p:animEffect>
                                  </p:childTnLst>
                                </p:cTn>
                              </p:par>
                            </p:childTnLst>
                          </p:cTn>
                        </p:par>
                        <p:par>
                          <p:cTn id="25" fill="hold">
                            <p:stCondLst>
                              <p:cond delay="1750"/>
                            </p:stCondLst>
                            <p:childTnLst>
                              <p:par>
                                <p:cTn id="26" presetID="16" presetClass="entr" presetSubtype="2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1000"/>
                                        <p:tgtEl>
                                          <p:spTgt spid="7"/>
                                        </p:tgtEl>
                                      </p:cBhvr>
                                    </p:animEffect>
                                  </p:childTnLst>
                                </p:cTn>
                              </p:par>
                            </p:childTnLst>
                          </p:cTn>
                        </p:par>
                        <p:par>
                          <p:cTn id="29" fill="hold">
                            <p:stCondLst>
                              <p:cond delay="2750"/>
                            </p:stCondLst>
                            <p:childTnLst>
                              <p:par>
                                <p:cTn id="30" presetID="42" presetClass="entr" presetSubtype="0" fill="hold" nodeType="after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6" presetClass="emph" presetSubtype="0" fill="hold" nodeType="afterEffect">
                                  <p:stCondLst>
                                    <p:cond delay="500"/>
                                  </p:stCondLst>
                                  <p:childTnLst>
                                    <p:animScale>
                                      <p:cBhvr>
                                        <p:cTn id="37" dur="2000" fill="hold"/>
                                        <p:tgtEl>
                                          <p:spTgt spid="15"/>
                                        </p:tgtEl>
                                      </p:cBhvr>
                                      <p:by x="150000" y="150000"/>
                                    </p:animScale>
                                  </p:childTnLst>
                                </p:cTn>
                              </p:par>
                              <p:par>
                                <p:cTn id="38" presetID="21" presetClass="entr" presetSubtype="1" fill="hold" grpId="0" nodeType="with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par>
                          <p:cTn id="41" fill="hold">
                            <p:stCondLst>
                              <p:cond delay="7250"/>
                            </p:stCondLst>
                            <p:childTnLst>
                              <p:par>
                                <p:cTn id="42" presetID="8" presetClass="emph" presetSubtype="0" fill="hold" grpId="1" nodeType="afterEffect">
                                  <p:stCondLst>
                                    <p:cond delay="0"/>
                                  </p:stCondLst>
                                  <p:childTnLst>
                                    <p:animRot by="21600000">
                                      <p:cBhvr>
                                        <p:cTn id="43" dur="3000" fill="hold"/>
                                        <p:tgtEl>
                                          <p:spTgt spid="9"/>
                                        </p:tgtEl>
                                        <p:attrNameLst>
                                          <p:attrName>r</p:attrName>
                                        </p:attrNameLst>
                                      </p:cBhvr>
                                    </p:animRot>
                                  </p:childTnLst>
                                </p:cTn>
                              </p:par>
                            </p:childTnLst>
                          </p:cTn>
                        </p:par>
                        <p:par>
                          <p:cTn id="44" fill="hold">
                            <p:stCondLst>
                              <p:cond delay="10250"/>
                            </p:stCondLst>
                            <p:childTnLst>
                              <p:par>
                                <p:cTn id="45" presetID="2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1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9" grpId="0" animBg="1"/>
      <p:bldP spid="9" grpId="1" animBg="1"/>
      <p:bldP spid="17"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26775" y="6492875"/>
            <a:ext cx="1828800" cy="365125"/>
          </a:xfrm>
        </p:spPr>
        <p:txBody>
          <a:bodyPr/>
          <a:lstStyle/>
          <a:p>
            <a:fld id="{5C014052-953B-4273-8F47-BF25327D5B24}" type="slidenum">
              <a:rPr lang="en-US" smtClean="0"/>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19226279"/>
              </p:ext>
            </p:extLst>
          </p:nvPr>
        </p:nvGraphicFramePr>
        <p:xfrm>
          <a:off x="474980" y="1048730"/>
          <a:ext cx="8229600" cy="5379720"/>
        </p:xfrm>
        <a:graphic>
          <a:graphicData uri="http://schemas.openxmlformats.org/drawingml/2006/table">
            <a:tbl>
              <a:tblPr firstRow="1" bandRow="1">
                <a:tableStyleId>{21E4AEA4-8DFA-4A89-87EB-49C32662AFE0}</a:tableStyleId>
              </a:tblPr>
              <a:tblGrid>
                <a:gridCol w="1028700"/>
                <a:gridCol w="1028700"/>
                <a:gridCol w="1028700"/>
                <a:gridCol w="1028700"/>
                <a:gridCol w="1028700"/>
                <a:gridCol w="1028700"/>
                <a:gridCol w="1028700"/>
                <a:gridCol w="1028700"/>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c>
                  <a:txBody>
                    <a:bodyPr/>
                    <a:lstStyle/>
                    <a:p>
                      <a:pPr algn="ctr"/>
                      <a:endParaRPr lang="en-US" sz="1600" dirty="0"/>
                    </a:p>
                  </a:txBody>
                  <a:tcPr>
                    <a:cell3D prstMaterial="dkEdge">
                      <a:bevel w="77470" h="12700" prst="softRound"/>
                      <a:lightRig rig="flood" dir="t"/>
                    </a:cell3D>
                    <a:solidFill>
                      <a:schemeClr val="bg1">
                        <a:lumMod val="50000"/>
                      </a:schemeClr>
                    </a:solidFill>
                  </a:tcPr>
                </a:tc>
              </a:tr>
              <a:tr h="330200">
                <a:tc>
                  <a:txBody>
                    <a:bodyPr/>
                    <a:lstStyle/>
                    <a:p>
                      <a:pPr algn="ctr"/>
                      <a:endParaRPr lang="en-US" sz="1400" dirty="0">
                        <a:solidFill>
                          <a:schemeClr val="tx1"/>
                        </a:solidFill>
                      </a:endParaRPr>
                    </a:p>
                  </a:txBody>
                  <a:tcPr>
                    <a:cell3D prstMaterial="dkEdge">
                      <a:bevel w="77470" h="12700" prst="softRound"/>
                      <a:lightRig rig="flood" dir="t"/>
                    </a:cell3D>
                    <a:solidFill>
                      <a:srgbClr val="DCE5EE"/>
                    </a:solidFill>
                  </a:tcPr>
                </a:tc>
                <a:tc>
                  <a:txBody>
                    <a:bodyPr/>
                    <a:lstStyle/>
                    <a:p>
                      <a:pPr algn="ctr"/>
                      <a:endParaRPr lang="en-US" sz="1400" dirty="0">
                        <a:solidFill>
                          <a:schemeClr val="tx1"/>
                        </a:solidFill>
                      </a:endParaRPr>
                    </a:p>
                  </a:txBody>
                  <a:tcPr>
                    <a:cell3D prstMaterial="dkEdge">
                      <a:bevel w="77470" h="12700" prst="softRound"/>
                      <a:lightRig rig="flood" dir="t"/>
                    </a:cell3D>
                    <a:solidFill>
                      <a:srgbClr val="DCE5EE"/>
                    </a:solidFill>
                  </a:tcPr>
                </a:tc>
                <a:tc>
                  <a:txBody>
                    <a:bodyPr/>
                    <a:lstStyle/>
                    <a:p>
                      <a:pPr algn="ctr"/>
                      <a:endParaRPr lang="en-US" sz="1400" dirty="0">
                        <a:solidFill>
                          <a:schemeClr val="tx1"/>
                        </a:solidFill>
                      </a:endParaRPr>
                    </a:p>
                  </a:txBody>
                  <a:tcPr>
                    <a:cell3D prstMaterial="dkEdge">
                      <a:bevel w="77470" h="12700" prst="softRound"/>
                      <a:lightRig rig="flood" dir="t"/>
                    </a:cell3D>
                    <a:solidFill>
                      <a:srgbClr val="DCE5EE"/>
                    </a:solidFill>
                  </a:tcPr>
                </a:tc>
                <a:tc>
                  <a:txBody>
                    <a:bodyPr/>
                    <a:lstStyle/>
                    <a:p>
                      <a:pPr algn="ctr"/>
                      <a:endParaRPr lang="en-US" sz="2000" b="1" dirty="0">
                        <a:solidFill>
                          <a:schemeClr val="tx1"/>
                        </a:solidFill>
                      </a:endParaRPr>
                    </a:p>
                  </a:txBody>
                  <a:tcPr>
                    <a:cell3D prstMaterial="dkEdge">
                      <a:bevel w="77470" h="12700" prst="softRound"/>
                      <a:lightRig rig="flood" dir="t"/>
                    </a:cell3D>
                    <a:solidFill>
                      <a:srgbClr val="DCE5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Abib 1</a:t>
                      </a:r>
                    </a:p>
                  </a:txBody>
                  <a:tcPr>
                    <a:cell3D prstMaterial="dkEdge">
                      <a:bevel w="77470" h="12700" prst="softRound"/>
                      <a:lightRig rig="flood" dir="t"/>
                    </a:cell3D>
                    <a:solidFill>
                      <a:srgbClr val="92D050"/>
                    </a:solidFill>
                  </a:tcPr>
                </a:tc>
                <a:tc>
                  <a:txBody>
                    <a:bodyPr/>
                    <a:lstStyle/>
                    <a:p>
                      <a:pPr algn="ctr"/>
                      <a:r>
                        <a:rPr lang="en-US" sz="1400" dirty="0" smtClean="0">
                          <a:solidFill>
                            <a:schemeClr val="tx1"/>
                          </a:solidFill>
                        </a:rPr>
                        <a:t>2</a:t>
                      </a:r>
                      <a:endParaRPr lang="en-US" sz="140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dirty="0" smtClean="0">
                          <a:solidFill>
                            <a:schemeClr val="tx1"/>
                          </a:solidFill>
                        </a:rPr>
                        <a:t>3</a:t>
                      </a:r>
                      <a:endParaRPr lang="en-US" sz="1400" dirty="0">
                        <a:solidFill>
                          <a:schemeClr val="tx1"/>
                        </a:solidFill>
                      </a:endParaRPr>
                    </a:p>
                  </a:txBody>
                  <a:tcPr>
                    <a:cell3D prstMaterial="dkEdge">
                      <a:bevel w="77470" h="12700" prst="softRound"/>
                      <a:lightRig rig="flood" dir="t"/>
                    </a:cell3D>
                    <a:solidFill>
                      <a:srgbClr val="F2D8CF"/>
                    </a:solidFill>
                  </a:tcPr>
                </a:tc>
                <a:tc>
                  <a:txBody>
                    <a:bodyPr/>
                    <a:lstStyle/>
                    <a:p>
                      <a:pPr algn="ctr"/>
                      <a:endParaRPr lang="en-US" sz="20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5</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7</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50000"/>
                            </a:schemeClr>
                          </a:solidFill>
                        </a:rPr>
                        <a:t>Omer</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11</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12</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800" b="1" dirty="0" smtClean="0">
                          <a:solidFill>
                            <a:schemeClr val="bg1"/>
                          </a:solidFill>
                        </a:rPr>
                        <a:t>14 P/O</a:t>
                      </a:r>
                      <a:endParaRPr lang="en-US" sz="1400" b="1" dirty="0">
                        <a:solidFill>
                          <a:schemeClr val="bg1"/>
                        </a:solidFill>
                      </a:endParaRPr>
                    </a:p>
                  </a:txBody>
                  <a:tcPr>
                    <a:cell3D prstMaterial="dkEdge">
                      <a:bevel w="77470" h="12700" prst="softRound"/>
                      <a:lightRig rig="flood" dir="t"/>
                    </a:cell3D>
                    <a:gradFill flip="none" rotWithShape="1">
                      <a:gsLst>
                        <a:gs pos="0">
                          <a:srgbClr val="FF0000"/>
                        </a:gs>
                        <a:gs pos="73000">
                          <a:srgbClr val="FF0000"/>
                        </a:gs>
                        <a:gs pos="78000">
                          <a:schemeClr val="accent6">
                            <a:lumMod val="50000"/>
                          </a:schemeClr>
                        </a:gs>
                      </a:gsLst>
                      <a:lin ang="0" scaled="1"/>
                      <a:tileRect/>
                    </a:gradFill>
                  </a:tcPr>
                </a:tc>
                <a:tc>
                  <a:txBody>
                    <a:bodyPr/>
                    <a:lstStyle/>
                    <a:p>
                      <a:pPr algn="ctr"/>
                      <a:r>
                        <a:rPr lang="en-US" sz="1400" b="1" dirty="0" smtClean="0">
                          <a:solidFill>
                            <a:schemeClr val="bg1"/>
                          </a:solidFill>
                        </a:rPr>
                        <a:t>15 - 1</a:t>
                      </a:r>
                      <a:r>
                        <a:rPr lang="en-US" sz="1400" b="1" baseline="30000" dirty="0" smtClean="0">
                          <a:solidFill>
                            <a:schemeClr val="bg1"/>
                          </a:solidFill>
                        </a:rPr>
                        <a:t>st</a:t>
                      </a:r>
                      <a:r>
                        <a:rPr lang="en-US" sz="1400" b="1" dirty="0" smtClean="0">
                          <a:solidFill>
                            <a:schemeClr val="bg1"/>
                          </a:solidFill>
                        </a:rPr>
                        <a:t> ULB</a:t>
                      </a:r>
                      <a:endParaRPr lang="en-US" sz="1400" b="1" dirty="0">
                        <a:solidFill>
                          <a:schemeClr val="bg1"/>
                        </a:solidFill>
                      </a:endParaRPr>
                    </a:p>
                  </a:txBody>
                  <a:tcPr>
                    <a:cell3D prstMaterial="dkEdge">
                      <a:bevel w="77470" h="12700" prst="softRound"/>
                      <a:lightRig rig="flood" dir="t"/>
                    </a:cell3D>
                    <a:solidFill>
                      <a:schemeClr val="accent6">
                        <a:lumMod val="50000"/>
                      </a:schemeClr>
                    </a:solidFill>
                  </a:tcPr>
                </a:tc>
                <a:tc>
                  <a:txBody>
                    <a:bodyPr/>
                    <a:lstStyle/>
                    <a:p>
                      <a:pPr algn="ctr"/>
                      <a:r>
                        <a:rPr lang="en-US" sz="1400" b="1" dirty="0" smtClean="0">
                          <a:solidFill>
                            <a:schemeClr val="bg1"/>
                          </a:solidFill>
                        </a:rPr>
                        <a:t>16</a:t>
                      </a:r>
                      <a:endParaRPr lang="en-US" sz="1400" b="1" dirty="0">
                        <a:solidFill>
                          <a:schemeClr val="bg1"/>
                        </a:solidFill>
                      </a:endParaRPr>
                    </a:p>
                  </a:txBody>
                  <a:tcPr>
                    <a:cell3D prstMaterial="dkEdge">
                      <a:bevel w="77470" h="12700" prst="softRound"/>
                      <a:lightRig rig="flood" dir="t"/>
                    </a:cell3D>
                    <a:solidFill>
                      <a:schemeClr val="accent6">
                        <a:lumMod val="50000"/>
                      </a:schemeClr>
                    </a:solidFill>
                  </a:tcPr>
                </a:tc>
                <a:tc>
                  <a:txBody>
                    <a:bodyPr/>
                    <a:lstStyle/>
                    <a:p>
                      <a:pPr algn="ctr"/>
                      <a:r>
                        <a:rPr lang="en-US" sz="1800" b="1" dirty="0" smtClean="0">
                          <a:solidFill>
                            <a:schemeClr val="bg1"/>
                          </a:solidFill>
                        </a:rPr>
                        <a:t>17-Sabb</a:t>
                      </a:r>
                      <a:endParaRPr lang="en-US" sz="1800" b="1" dirty="0">
                        <a:solidFill>
                          <a:schemeClr val="bg1"/>
                        </a:solidFill>
                      </a:endParaRPr>
                    </a:p>
                  </a:txBody>
                  <a:tcPr>
                    <a:cell3D prstMaterial="dkEdge">
                      <a:bevel w="77470" h="12700" prst="softRound"/>
                      <a:lightRig rig="flood" dir="t"/>
                    </a:cell3D>
                    <a:gradFill>
                      <a:gsLst>
                        <a:gs pos="0">
                          <a:schemeClr val="accent6">
                            <a:lumMod val="50000"/>
                          </a:schemeClr>
                        </a:gs>
                        <a:gs pos="73000">
                          <a:schemeClr val="accent6">
                            <a:lumMod val="50000"/>
                          </a:schemeClr>
                        </a:gs>
                        <a:gs pos="78000">
                          <a:srgbClr val="0070C0"/>
                        </a:gs>
                      </a:gsLst>
                      <a:lin ang="0" scaled="1"/>
                    </a:gradFill>
                  </a:tcPr>
                </a:tc>
                <a:tc>
                  <a:txBody>
                    <a:bodyPr/>
                    <a:lstStyle/>
                    <a:p>
                      <a:pPr algn="ctr"/>
                      <a:r>
                        <a:rPr lang="en-US" sz="1800" b="1" dirty="0" smtClean="0">
                          <a:solidFill>
                            <a:schemeClr val="accent6">
                              <a:lumMod val="50000"/>
                            </a:schemeClr>
                          </a:solidFill>
                        </a:rPr>
                        <a:t>Count</a:t>
                      </a:r>
                      <a:endParaRPr lang="en-US" sz="24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  </a:t>
                      </a:r>
                      <a:r>
                        <a:rPr lang="en-US" sz="1800" b="1" dirty="0" smtClean="0">
                          <a:solidFill>
                            <a:schemeClr val="tx1"/>
                          </a:solidFill>
                        </a:rPr>
                        <a:t>18 - FF</a:t>
                      </a:r>
                      <a:endParaRPr lang="en-US" sz="1400" b="1" dirty="0">
                        <a:solidFill>
                          <a:schemeClr val="tx1"/>
                        </a:solidFill>
                      </a:endParaRPr>
                    </a:p>
                  </a:txBody>
                  <a:tcPr>
                    <a:cell3D prstMaterial="dkEdge">
                      <a:bevel w="77470" h="12700" prst="softRound"/>
                      <a:lightRig rig="flood" dir="t"/>
                    </a:cell3D>
                    <a:solidFill>
                      <a:srgbClr val="00B050"/>
                    </a:solidFill>
                  </a:tcPr>
                </a:tc>
                <a:tc>
                  <a:txBody>
                    <a:bodyPr/>
                    <a:lstStyle/>
                    <a:p>
                      <a:pPr algn="ctr"/>
                      <a:r>
                        <a:rPr lang="en-US" sz="1400" b="0" dirty="0" smtClean="0">
                          <a:solidFill>
                            <a:schemeClr val="tx1"/>
                          </a:solidFill>
                        </a:rPr>
                        <a:t>19</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20</a:t>
                      </a:r>
                      <a:endParaRPr lang="en-US" sz="1400" b="0"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1" dirty="0" smtClean="0">
                          <a:solidFill>
                            <a:schemeClr val="tx1"/>
                          </a:solidFill>
                        </a:rPr>
                        <a:t>21 - 2</a:t>
                      </a:r>
                      <a:r>
                        <a:rPr lang="en-US" sz="1400" b="1" baseline="30000" dirty="0" smtClean="0">
                          <a:solidFill>
                            <a:schemeClr val="tx1"/>
                          </a:solidFill>
                        </a:rPr>
                        <a:t>nd</a:t>
                      </a:r>
                      <a:r>
                        <a:rPr lang="en-US" sz="1400" b="1" dirty="0" smtClean="0">
                          <a:solidFill>
                            <a:schemeClr val="tx1"/>
                          </a:solidFill>
                        </a:rPr>
                        <a:t> ULB</a:t>
                      </a:r>
                      <a:endParaRPr lang="en-US" sz="1400" b="1" dirty="0">
                        <a:solidFill>
                          <a:schemeClr val="tx1"/>
                        </a:solidFill>
                      </a:endParaRPr>
                    </a:p>
                  </a:txBody>
                  <a:tcPr>
                    <a:cell3D prstMaterial="dkEdge">
                      <a:bevel w="77470" h="12700" prst="softRound"/>
                      <a:lightRig rig="flood" dir="t"/>
                    </a:cell3D>
                    <a:solidFill>
                      <a:schemeClr val="accent2">
                        <a:lumMod val="60000"/>
                        <a:lumOff val="40000"/>
                      </a:schemeClr>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50000"/>
                            </a:schemeClr>
                          </a:solidFill>
                        </a:rPr>
                        <a:t>1-7</a:t>
                      </a: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25</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26</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27</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28</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algn="ctr"/>
                      <a:r>
                        <a:rPr lang="en-US" sz="1400" b="0" dirty="0" smtClean="0">
                          <a:solidFill>
                            <a:schemeClr val="tx1"/>
                          </a:solidFill>
                        </a:rPr>
                        <a:t>29</a:t>
                      </a:r>
                      <a:endParaRPr lang="en-US" sz="1400" b="0" dirty="0">
                        <a:solidFill>
                          <a:schemeClr val="tx1"/>
                        </a:solidFill>
                      </a:endParaRPr>
                    </a:p>
                  </a:txBody>
                  <a:tcPr>
                    <a:cell3D prstMaterial="dkEdge">
                      <a:bevel w="77470" h="12700" prst="softRound"/>
                      <a:lightRig rig="flood" dir="t"/>
                    </a:cell3D>
                    <a:solidFill>
                      <a:srgbClr val="F2D8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30</a:t>
                      </a:r>
                    </a:p>
                  </a:txBody>
                  <a:tcPr>
                    <a:cell3D prstMaterial="dkEdge">
                      <a:bevel w="77470" h="12700" prst="softRound"/>
                      <a:lightRig rig="flood" dir="t"/>
                    </a:cell3D>
                    <a:solidFill>
                      <a:srgbClr val="F2D8CF"/>
                    </a:solidFill>
                  </a:tcPr>
                </a:tc>
                <a:tc>
                  <a:txBody>
                    <a:bodyPr/>
                    <a:lstStyle/>
                    <a:p>
                      <a:pPr algn="ctr"/>
                      <a:r>
                        <a:rPr lang="en-US" sz="1800" b="1" dirty="0" smtClean="0">
                          <a:solidFill>
                            <a:schemeClr val="tx1"/>
                          </a:solidFill>
                        </a:rPr>
                        <a:t>Zif 1</a:t>
                      </a:r>
                      <a:endParaRPr lang="en-US" sz="18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8-14</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7</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15-21</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11</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14</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22-28</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16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17</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tx1"/>
                          </a:solidFill>
                        </a:rPr>
                        <a:t>18 - 33</a:t>
                      </a:r>
                      <a:r>
                        <a:rPr lang="en-US" sz="1800" b="1" baseline="30000" dirty="0" smtClean="0">
                          <a:solidFill>
                            <a:schemeClr val="tx1"/>
                          </a:solidFill>
                        </a:rPr>
                        <a:t>rd</a:t>
                      </a:r>
                      <a:r>
                        <a:rPr lang="en-US" sz="1800" b="1" dirty="0" smtClean="0">
                          <a:solidFill>
                            <a:schemeClr val="tx1"/>
                          </a:solidFill>
                        </a:rPr>
                        <a:t> </a:t>
                      </a:r>
                      <a:endParaRPr lang="en-US" sz="14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19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20</a:t>
                      </a:r>
                      <a:endParaRPr lang="en-US" sz="1400" b="1"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21</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29-35</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25</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26</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600" b="1" dirty="0" smtClean="0">
                          <a:solidFill>
                            <a:schemeClr val="bg1"/>
                          </a:solidFill>
                        </a:rPr>
                        <a:t>27 - 40</a:t>
                      </a:r>
                      <a:r>
                        <a:rPr lang="en-US" sz="1600" b="1" baseline="30000" dirty="0" smtClean="0">
                          <a:solidFill>
                            <a:schemeClr val="bg1"/>
                          </a:solidFill>
                        </a:rPr>
                        <a:t>th</a:t>
                      </a:r>
                      <a:r>
                        <a:rPr lang="en-US" sz="1600" b="1" dirty="0" smtClean="0">
                          <a:solidFill>
                            <a:schemeClr val="bg1"/>
                          </a:solidFill>
                        </a:rPr>
                        <a:t> </a:t>
                      </a:r>
                      <a:endParaRPr lang="en-US" sz="1600" b="1" dirty="0">
                        <a:solidFill>
                          <a:schemeClr val="bg1"/>
                        </a:solidFill>
                      </a:endParaRPr>
                    </a:p>
                  </a:txBody>
                  <a:tcPr>
                    <a:cell3D prstMaterial="dkEdge">
                      <a:bevel w="77470" h="12700" prst="softRound"/>
                      <a:lightRig rig="flood" dir="t"/>
                    </a:cell3D>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28</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400" b="0" dirty="0" smtClean="0">
                          <a:solidFill>
                            <a:schemeClr val="tx1"/>
                          </a:solidFill>
                        </a:rPr>
                        <a:t>29</a:t>
                      </a:r>
                      <a:endParaRPr lang="en-US" sz="1400" b="0" dirty="0">
                        <a:solidFill>
                          <a:schemeClr val="tx1"/>
                        </a:solidFill>
                      </a:endParaRP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accent6">
                              <a:lumMod val="50000"/>
                            </a:schemeClr>
                          </a:solidFill>
                        </a:rPr>
                        <a:t>36-42</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30</a:t>
                      </a:r>
                    </a:p>
                  </a:txBody>
                  <a:tcPr>
                    <a:cell3D prstMaterial="dkEdge">
                      <a:bevel w="77470" h="12700" prst="softRound"/>
                      <a:lightRig rig="flood" dir="t"/>
                    </a:cell3D>
                    <a:solidFill>
                      <a:schemeClr val="accent4">
                        <a:lumMod val="60000"/>
                        <a:lumOff val="40000"/>
                      </a:schemeClr>
                    </a:solidFill>
                  </a:tcPr>
                </a:tc>
                <a:tc>
                  <a:txBody>
                    <a:bodyPr/>
                    <a:lstStyle/>
                    <a:p>
                      <a:pPr algn="ctr"/>
                      <a:r>
                        <a:rPr lang="en-US" sz="1800" b="1" dirty="0" smtClean="0">
                          <a:solidFill>
                            <a:schemeClr val="tx1"/>
                          </a:solidFill>
                        </a:rPr>
                        <a:t>Sivan 1</a:t>
                      </a:r>
                      <a:endParaRPr lang="en-US" sz="1800" b="1"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4</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5</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6</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800" b="1" dirty="0" smtClean="0">
                          <a:solidFill>
                            <a:schemeClr val="accent6">
                              <a:lumMod val="50000"/>
                            </a:schemeClr>
                          </a:solidFill>
                        </a:rPr>
                        <a:t>43-49</a:t>
                      </a:r>
                      <a:endParaRPr lang="en-US" sz="18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7</a:t>
                      </a:r>
                      <a:r>
                        <a:rPr lang="en-US" sz="1800" b="1" baseline="0" dirty="0" smtClean="0">
                          <a:solidFill>
                            <a:schemeClr val="tx1"/>
                          </a:solidFill>
                        </a:rPr>
                        <a:t> - 50</a:t>
                      </a:r>
                      <a:r>
                        <a:rPr lang="en-US" sz="1800" b="1" baseline="30000" dirty="0" smtClean="0">
                          <a:solidFill>
                            <a:schemeClr val="tx1"/>
                          </a:solidFill>
                        </a:rPr>
                        <a:t>th</a:t>
                      </a:r>
                      <a:r>
                        <a:rPr lang="en-US" sz="1800" b="1" baseline="0" dirty="0" smtClean="0">
                          <a:solidFill>
                            <a:schemeClr val="tx1"/>
                          </a:solidFill>
                        </a:rPr>
                        <a:t> </a:t>
                      </a:r>
                      <a:endParaRPr lang="en-US" sz="1400" b="0" dirty="0" smtClean="0">
                        <a:solidFill>
                          <a:schemeClr val="tx1"/>
                        </a:solidFill>
                      </a:endParaRPr>
                    </a:p>
                  </a:txBody>
                  <a:tcPr>
                    <a:cell3D prstMaterial="dkEdge">
                      <a:bevel w="77470" h="12700" prst="softRound"/>
                      <a:lightRig rig="flood" dir="t"/>
                    </a:cell3D>
                    <a:solidFill>
                      <a:srgbClr val="00B050"/>
                    </a:solidFill>
                  </a:tcPr>
                </a:tc>
                <a:tc>
                  <a:txBody>
                    <a:bodyPr/>
                    <a:lstStyle/>
                    <a:p>
                      <a:pPr algn="ctr"/>
                      <a:r>
                        <a:rPr lang="en-US" sz="1400" b="0" dirty="0" smtClean="0">
                          <a:solidFill>
                            <a:schemeClr val="tx1"/>
                          </a:solidFill>
                        </a:rPr>
                        <a:t>8</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9</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10</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11</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12</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800" b="1" dirty="0" smtClean="0">
                          <a:solidFill>
                            <a:srgbClr val="002060"/>
                          </a:solidFill>
                          <a:effectLst>
                            <a:outerShdw blurRad="38100" dist="38100" dir="2700000" algn="tl">
                              <a:srgbClr val="000000">
                                <a:alpha val="43137"/>
                              </a:srgbClr>
                            </a:outerShdw>
                          </a:effectLst>
                        </a:rPr>
                        <a:t>50</a:t>
                      </a:r>
                      <a:endParaRPr lang="en-US" sz="1800" b="1" dirty="0">
                        <a:solidFill>
                          <a:srgbClr val="00206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14</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15</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16</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17</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18</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19</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20</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endParaRPr lang="en-US" sz="1400" b="1" dirty="0">
                        <a:solidFill>
                          <a:schemeClr val="accent6">
                            <a:lumMod val="50000"/>
                          </a:schemeClr>
                        </a:solidFill>
                      </a:endParaRPr>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21</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22</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23</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24</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25</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26</a:t>
                      </a:r>
                    </a:p>
                  </a:txBody>
                  <a:tcPr>
                    <a:cell3D prstMaterial="dkEdge">
                      <a:bevel w="77470" h="12700" prst="softRound"/>
                      <a:lightRig rig="flood" dir="t"/>
                    </a:cell3D>
                    <a:solidFill>
                      <a:schemeClr val="accent1"/>
                    </a:solidFill>
                  </a:tcPr>
                </a:tc>
                <a:tc>
                  <a:txBody>
                    <a:bodyPr/>
                    <a:lstStyle/>
                    <a:p>
                      <a:pPr algn="ctr"/>
                      <a:r>
                        <a:rPr lang="en-US" sz="1400" b="0" dirty="0" smtClean="0">
                          <a:solidFill>
                            <a:schemeClr val="tx1"/>
                          </a:solidFill>
                        </a:rPr>
                        <a:t>27</a:t>
                      </a:r>
                      <a:endParaRPr lang="en-US" sz="1400" b="0" dirty="0">
                        <a:solidFill>
                          <a:schemeClr val="tx1"/>
                        </a:solidFill>
                      </a:endParaRPr>
                    </a:p>
                  </a:txBody>
                  <a:tcPr>
                    <a:cell3D prstMaterial="dkEdge">
                      <a:bevel w="77470" h="12700" prst="softRound"/>
                      <a:lightRig rig="flood" dir="t"/>
                    </a:cell3D>
                    <a:solidFill>
                      <a:schemeClr val="accent1"/>
                    </a:solidFill>
                  </a:tcPr>
                </a:tc>
                <a:tc>
                  <a:txBody>
                    <a:bodyPr/>
                    <a:lstStyle/>
                    <a:p>
                      <a:pPr algn="ctr"/>
                      <a:endParaRPr lang="en-US" sz="1400" b="0" dirty="0"/>
                    </a:p>
                  </a:txBody>
                  <a:tcPr>
                    <a:cell3D prstMaterial="dkEdge">
                      <a:bevel w="77470" h="12700" prst="softRound"/>
                      <a:lightRig rig="flood" dir="t"/>
                    </a:cell3D>
                    <a:solidFill>
                      <a:srgbClr val="EFF3F7"/>
                    </a:solidFill>
                  </a:tcPr>
                </a:tc>
              </a:tr>
              <a:tr h="33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29</a:t>
                      </a:r>
                    </a:p>
                  </a:txBody>
                  <a:tcPr>
                    <a:cell3D prstMaterial="dkEdge">
                      <a:bevel w="77470" h="12700" prst="softRound"/>
                      <a:lightRig rig="flood" dir="t"/>
                    </a:cell3D>
                    <a:solidFill>
                      <a:schemeClr val="accent1"/>
                    </a:solidFill>
                  </a:tcPr>
                </a:tc>
                <a:tc>
                  <a:txBody>
                    <a:bodyPr/>
                    <a:lstStyle/>
                    <a:p>
                      <a:pPr algn="ctr"/>
                      <a:r>
                        <a:rPr lang="en-US" sz="1400" dirty="0" smtClean="0"/>
                        <a:t>30</a:t>
                      </a:r>
                      <a:endParaRPr lang="en-US" sz="1400" dirty="0"/>
                    </a:p>
                  </a:txBody>
                  <a:tcPr>
                    <a:cell3D prstMaterial="dkEdge">
                      <a:bevel w="77470" h="12700" prst="softRound"/>
                      <a:lightRig rig="flood" dir="t"/>
                    </a:cell3D>
                    <a:solidFill>
                      <a:schemeClr val="accent1"/>
                    </a:solidFill>
                  </a:tcPr>
                </a:tc>
                <a:tc>
                  <a:txBody>
                    <a:bodyPr/>
                    <a:lstStyle/>
                    <a:p>
                      <a:pPr algn="ctr"/>
                      <a:r>
                        <a:rPr lang="en-US" sz="1400" dirty="0" smtClean="0"/>
                        <a:t>1</a:t>
                      </a:r>
                      <a:endParaRPr lang="en-US" sz="1400" dirty="0"/>
                    </a:p>
                  </a:txBody>
                  <a:tcPr>
                    <a:cell3D prstMaterial="dkEdge">
                      <a:bevel w="77470" h="12700" prst="softRound"/>
                      <a:lightRig rig="flood" dir="t"/>
                    </a:cell3D>
                    <a:solidFill>
                      <a:srgbClr val="CDD3D3"/>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rgbClr val="CDD3D3"/>
                    </a:solidFill>
                  </a:tcPr>
                </a:tc>
                <a:tc>
                  <a:txBody>
                    <a:bodyPr/>
                    <a:lstStyle/>
                    <a:p>
                      <a:pPr algn="ctr"/>
                      <a:r>
                        <a:rPr lang="en-US" sz="1400" dirty="0" smtClean="0"/>
                        <a:t>3</a:t>
                      </a:r>
                      <a:endParaRPr lang="en-US" sz="1400" dirty="0"/>
                    </a:p>
                  </a:txBody>
                  <a:tcPr>
                    <a:cell3D prstMaterial="dkEdge">
                      <a:bevel w="77470" h="12700" prst="softRound"/>
                      <a:lightRig rig="flood" dir="t"/>
                    </a:cell3D>
                    <a:solidFill>
                      <a:srgbClr val="CDD3D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4</a:t>
                      </a:r>
                    </a:p>
                  </a:txBody>
                  <a:tcPr>
                    <a:cell3D prstMaterial="dkEdge">
                      <a:bevel w="77470" h="12700" prst="softRound"/>
                      <a:lightRig rig="flood" dir="t"/>
                    </a:cell3D>
                    <a:solidFill>
                      <a:srgbClr val="CDD3D3"/>
                    </a:solidFill>
                  </a:tcPr>
                </a:tc>
                <a:tc>
                  <a:txBody>
                    <a:bodyPr/>
                    <a:lstStyle/>
                    <a:p>
                      <a:pPr algn="ctr"/>
                      <a:r>
                        <a:rPr lang="en-US" sz="1400" b="0" dirty="0" smtClean="0"/>
                        <a:t>5</a:t>
                      </a:r>
                      <a:endParaRPr lang="en-US" sz="1400" b="0" dirty="0"/>
                    </a:p>
                  </a:txBody>
                  <a:tcPr>
                    <a:cell3D prstMaterial="dkEdge">
                      <a:bevel w="77470" h="12700" prst="softRound"/>
                      <a:lightRig rig="flood" dir="t"/>
                    </a:cell3D>
                    <a:solidFill>
                      <a:srgbClr val="CDD3D3"/>
                    </a:solidFill>
                  </a:tcPr>
                </a:tc>
                <a:tc>
                  <a:txBody>
                    <a:bodyPr/>
                    <a:lstStyle/>
                    <a:p>
                      <a:pPr algn="ctr"/>
                      <a:endParaRPr lang="en-US" sz="1400" b="0" dirty="0"/>
                    </a:p>
                  </a:txBody>
                  <a:tcPr>
                    <a:cell3D prstMaterial="dkEdge">
                      <a:bevel w="77470" h="12700" prst="softRound"/>
                      <a:lightRig rig="flood" dir="t"/>
                    </a:cell3D>
                    <a:solidFill>
                      <a:srgbClr val="EFF3F7"/>
                    </a:solidFill>
                  </a:tcPr>
                </a:tc>
              </a:tr>
            </a:tbl>
          </a:graphicData>
        </a:graphic>
      </p:graphicFrame>
      <p:sp>
        <p:nvSpPr>
          <p:cNvPr id="3" name="Rectangle 2"/>
          <p:cNvSpPr/>
          <p:nvPr/>
        </p:nvSpPr>
        <p:spPr>
          <a:xfrm>
            <a:off x="2524760" y="4010370"/>
            <a:ext cx="1066800" cy="29464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730" y="5082250"/>
            <a:ext cx="1041110" cy="369426"/>
          </a:xfrm>
          <a:prstGeom prst="rect">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730" y="6096000"/>
            <a:ext cx="8214070" cy="523220"/>
          </a:xfrm>
          <a:prstGeom prst="rect">
            <a:avLst/>
          </a:prstGeom>
          <a:solidFill>
            <a:srgbClr val="7030A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Why is the placement of this 40</a:t>
            </a:r>
            <a:r>
              <a:rPr lang="en-US" sz="2800" b="1" cap="none" spc="0" baseline="30000" dirty="0" smtClean="0">
                <a:ln/>
                <a:solidFill>
                  <a:schemeClr val="accent3"/>
                </a:solidFill>
                <a:effectLst/>
              </a:rPr>
              <a:t>th</a:t>
            </a:r>
            <a:r>
              <a:rPr lang="en-US" sz="2800" b="1" cap="none" spc="0" dirty="0" smtClean="0">
                <a:ln/>
                <a:solidFill>
                  <a:schemeClr val="accent3"/>
                </a:solidFill>
                <a:effectLst/>
              </a:rPr>
              <a:t> day so important?</a:t>
            </a:r>
            <a:endParaRPr lang="en-US" sz="2800" b="1" cap="none" spc="0" dirty="0">
              <a:ln/>
              <a:solidFill>
                <a:schemeClr val="accent3"/>
              </a:solidFill>
              <a:effectLst/>
            </a:endParaRPr>
          </a:p>
        </p:txBody>
      </p:sp>
      <p:sp>
        <p:nvSpPr>
          <p:cNvPr id="9" name="Rectangle 8"/>
          <p:cNvSpPr/>
          <p:nvPr/>
        </p:nvSpPr>
        <p:spPr>
          <a:xfrm>
            <a:off x="4579620" y="4365970"/>
            <a:ext cx="1066800" cy="381000"/>
          </a:xfrm>
          <a:prstGeom prst="rect">
            <a:avLst/>
          </a:prstGeom>
          <a:noFill/>
          <a:ln w="57150">
            <a:solidFill>
              <a:srgbClr val="00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Users\Rae\Desktop\Art New Grammar 101\white man clip art\check mark png a.png"/>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07018" y="4221480"/>
            <a:ext cx="480422" cy="4459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3" descr="C:\Users\Rae\Desktop\ascension b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720" y="4787610"/>
            <a:ext cx="1801986" cy="900993"/>
          </a:xfrm>
          <a:prstGeom prst="roundRect">
            <a:avLst>
              <a:gd name="adj" fmla="val 16667"/>
            </a:avLst>
          </a:prstGeom>
          <a:ln w="38100">
            <a:solidFill>
              <a:srgbClr val="7030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29"/>
          <p:cNvSpPr txBox="1"/>
          <p:nvPr/>
        </p:nvSpPr>
        <p:spPr>
          <a:xfrm>
            <a:off x="1212251" y="1447800"/>
            <a:ext cx="2625018" cy="408623"/>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oper Black" pitchFamily="18" charset="0"/>
              </a:rPr>
              <a:t>BRAND  NEW</a:t>
            </a:r>
            <a:endParaRPr lang="en-US"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13" name="TextBox 12"/>
          <p:cNvSpPr txBox="1"/>
          <p:nvPr/>
        </p:nvSpPr>
        <p:spPr>
          <a:xfrm>
            <a:off x="1513840" y="2763728"/>
            <a:ext cx="6258560" cy="1554272"/>
          </a:xfrm>
          <a:prstGeom prst="rect">
            <a:avLst/>
          </a:prstGeom>
          <a:solidFill>
            <a:srgbClr val="002060"/>
          </a:solidFill>
          <a:ln w="57150">
            <a:solidFill>
              <a:srgbClr val="00B0F0"/>
            </a:solidFill>
          </a:ln>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sz="1900" b="1" dirty="0" smtClean="0">
                <a:solidFill>
                  <a:schemeClr val="accent2">
                    <a:lumMod val="20000"/>
                    <a:lumOff val="80000"/>
                  </a:schemeClr>
                </a:solidFill>
              </a:rPr>
              <a:t>This is the ONLY calendar that can satisfy ALL these requirements:  1) 4</a:t>
            </a:r>
            <a:r>
              <a:rPr lang="en-US" sz="1900" b="1" baseline="30000" dirty="0" smtClean="0">
                <a:solidFill>
                  <a:schemeClr val="accent2">
                    <a:lumMod val="20000"/>
                    <a:lumOff val="80000"/>
                  </a:schemeClr>
                </a:solidFill>
              </a:rPr>
              <a:t>th</a:t>
            </a:r>
            <a:r>
              <a:rPr lang="en-US" sz="1900" b="1" dirty="0" smtClean="0">
                <a:solidFill>
                  <a:schemeClr val="accent2">
                    <a:lumMod val="20000"/>
                    <a:lumOff val="80000"/>
                  </a:schemeClr>
                </a:solidFill>
              </a:rPr>
              <a:t> cycle cross;  2)  3 days &amp; 3 nights;  </a:t>
            </a:r>
            <a:br>
              <a:rPr lang="en-US" sz="1900" b="1" dirty="0" smtClean="0">
                <a:solidFill>
                  <a:schemeClr val="accent2">
                    <a:lumMod val="20000"/>
                    <a:lumOff val="80000"/>
                  </a:schemeClr>
                </a:solidFill>
              </a:rPr>
            </a:br>
            <a:r>
              <a:rPr lang="en-US" sz="1900" b="1" dirty="0" smtClean="0">
                <a:solidFill>
                  <a:schemeClr val="accent2">
                    <a:lumMod val="20000"/>
                    <a:lumOff val="80000"/>
                  </a:schemeClr>
                </a:solidFill>
              </a:rPr>
              <a:t>3)  Sabbath resurrection;  4)  1</a:t>
            </a:r>
            <a:r>
              <a:rPr lang="en-US" sz="1900" b="1" baseline="30000" dirty="0" smtClean="0">
                <a:solidFill>
                  <a:schemeClr val="accent2">
                    <a:lumMod val="20000"/>
                    <a:lumOff val="80000"/>
                  </a:schemeClr>
                </a:solidFill>
              </a:rPr>
              <a:t>st</a:t>
            </a:r>
            <a:r>
              <a:rPr lang="en-US" sz="1900" b="1" dirty="0" smtClean="0">
                <a:solidFill>
                  <a:schemeClr val="accent2">
                    <a:lumMod val="20000"/>
                    <a:lumOff val="80000"/>
                  </a:schemeClr>
                </a:solidFill>
              </a:rPr>
              <a:t> cycle Wavesheaf and;  </a:t>
            </a:r>
            <a:br>
              <a:rPr lang="en-US" sz="1900" b="1" dirty="0" smtClean="0">
                <a:solidFill>
                  <a:schemeClr val="accent2">
                    <a:lumMod val="20000"/>
                    <a:lumOff val="80000"/>
                  </a:schemeClr>
                </a:solidFill>
              </a:rPr>
            </a:br>
            <a:r>
              <a:rPr lang="en-US" sz="1900" b="1" dirty="0" smtClean="0">
                <a:solidFill>
                  <a:schemeClr val="accent2">
                    <a:lumMod val="20000"/>
                    <a:lumOff val="80000"/>
                  </a:schemeClr>
                </a:solidFill>
              </a:rPr>
              <a:t>5)  houses the 40</a:t>
            </a:r>
            <a:r>
              <a:rPr lang="en-US" sz="1900" b="1" baseline="30000" dirty="0" smtClean="0">
                <a:solidFill>
                  <a:schemeClr val="accent2">
                    <a:lumMod val="20000"/>
                    <a:lumOff val="80000"/>
                  </a:schemeClr>
                </a:solidFill>
              </a:rPr>
              <a:t>th</a:t>
            </a:r>
            <a:r>
              <a:rPr lang="en-US" sz="1900" b="1" dirty="0" smtClean="0">
                <a:solidFill>
                  <a:schemeClr val="accent2">
                    <a:lumMod val="20000"/>
                    <a:lumOff val="80000"/>
                  </a:schemeClr>
                </a:solidFill>
              </a:rPr>
              <a:t> day of the Omer count on the 27</a:t>
            </a:r>
            <a:r>
              <a:rPr lang="en-US" sz="1900" b="1" baseline="30000" dirty="0" smtClean="0">
                <a:solidFill>
                  <a:schemeClr val="accent2">
                    <a:lumMod val="20000"/>
                    <a:lumOff val="80000"/>
                  </a:schemeClr>
                </a:solidFill>
              </a:rPr>
              <a:t>th</a:t>
            </a:r>
            <a:r>
              <a:rPr lang="en-US" sz="1900" b="1" dirty="0" smtClean="0">
                <a:solidFill>
                  <a:schemeClr val="accent2">
                    <a:lumMod val="20000"/>
                    <a:lumOff val="80000"/>
                  </a:schemeClr>
                </a:solidFill>
              </a:rPr>
              <a:t> day of the 2</a:t>
            </a:r>
            <a:r>
              <a:rPr lang="en-US" sz="1900" b="1" baseline="30000" dirty="0" smtClean="0">
                <a:solidFill>
                  <a:schemeClr val="accent2">
                    <a:lumMod val="20000"/>
                    <a:lumOff val="80000"/>
                  </a:schemeClr>
                </a:solidFill>
              </a:rPr>
              <a:t>nd</a:t>
            </a:r>
            <a:r>
              <a:rPr lang="en-US" sz="1900" b="1" dirty="0" smtClean="0">
                <a:solidFill>
                  <a:schemeClr val="accent2">
                    <a:lumMod val="20000"/>
                    <a:lumOff val="80000"/>
                  </a:schemeClr>
                </a:solidFill>
              </a:rPr>
              <a:t> month – the day of Yahusha’s 2</a:t>
            </a:r>
            <a:r>
              <a:rPr lang="en-US" sz="1900" b="1" baseline="30000" dirty="0" smtClean="0">
                <a:solidFill>
                  <a:schemeClr val="accent2">
                    <a:lumMod val="20000"/>
                    <a:lumOff val="80000"/>
                  </a:schemeClr>
                </a:solidFill>
              </a:rPr>
              <a:t>nd</a:t>
            </a:r>
            <a:r>
              <a:rPr lang="en-US" sz="1900" b="1" dirty="0" smtClean="0">
                <a:solidFill>
                  <a:schemeClr val="accent2">
                    <a:lumMod val="20000"/>
                    <a:lumOff val="80000"/>
                  </a:schemeClr>
                </a:solidFill>
              </a:rPr>
              <a:t> ascension.</a:t>
            </a:r>
            <a:endParaRPr lang="en-US" sz="1900" b="1" dirty="0">
              <a:solidFill>
                <a:schemeClr val="accent2">
                  <a:lumMod val="20000"/>
                  <a:lumOff val="80000"/>
                </a:schemeClr>
              </a:solidFill>
            </a:endParaRPr>
          </a:p>
        </p:txBody>
      </p:sp>
      <p:sp>
        <p:nvSpPr>
          <p:cNvPr id="14" name="Rectangle 13"/>
          <p:cNvSpPr/>
          <p:nvPr/>
        </p:nvSpPr>
        <p:spPr>
          <a:xfrm>
            <a:off x="0" y="152400"/>
            <a:ext cx="9144000" cy="646331"/>
          </a:xfrm>
          <a:prstGeom prst="rect">
            <a:avLst/>
          </a:prstGeom>
          <a:solidFill>
            <a:schemeClr val="accent4">
              <a:lumMod val="20000"/>
              <a:lumOff val="80000"/>
            </a:schemeClr>
          </a:solidFill>
          <a:ln w="57150">
            <a:solidFill>
              <a:schemeClr val="accent2"/>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200" b="1" dirty="0" smtClean="0">
                <a:ln w="11430"/>
                <a:solidFill>
                  <a:srgbClr val="0070C0"/>
                </a:solidFill>
                <a:effectLst>
                  <a:outerShdw blurRad="50800" dist="39000" dir="5460000" algn="tl">
                    <a:srgbClr val="000000">
                      <a:alpha val="38000"/>
                    </a:srgbClr>
                  </a:outerShdw>
                </a:effectLst>
              </a:rPr>
              <a:t>YAHUSHA</a:t>
            </a:r>
            <a:r>
              <a:rPr lang="en-US" sz="3600" b="1" dirty="0" smtClean="0">
                <a:ln w="11430"/>
                <a:solidFill>
                  <a:srgbClr val="0070C0"/>
                </a:solidFill>
                <a:effectLst>
                  <a:outerShdw blurRad="50800" dist="39000" dir="5460000" algn="tl">
                    <a:srgbClr val="000000">
                      <a:alpha val="38000"/>
                    </a:srgbClr>
                  </a:outerShdw>
                </a:effectLst>
              </a:rPr>
              <a:t>:</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FF0000"/>
                </a:solidFill>
                <a:effectLst>
                  <a:outerShdw blurRad="50800" dist="39000" dir="5460000" algn="tl">
                    <a:srgbClr val="000000">
                      <a:alpha val="38000"/>
                    </a:srgbClr>
                  </a:outerShdw>
                </a:effectLst>
              </a:rPr>
              <a:t>Wed</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smtClean="0">
                <a:ln w="11430"/>
                <a:solidFill>
                  <a:srgbClr val="FF0000"/>
                </a:solidFill>
                <a:effectLst>
                  <a:outerShdw blurRad="50800" dist="39000" dir="5460000" algn="tl">
                    <a:srgbClr val="000000">
                      <a:alpha val="38000"/>
                    </a:srgbClr>
                  </a:outerShdw>
                </a:effectLst>
              </a:rPr>
              <a:t>Passover;</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a:ln w="11430"/>
                <a:solidFill>
                  <a:srgbClr val="00B050"/>
                </a:solidFill>
                <a:effectLst>
                  <a:outerShdw blurRad="50800" dist="39000" dir="5460000" algn="tl">
                    <a:srgbClr val="000000">
                      <a:alpha val="38000"/>
                    </a:srgbClr>
                  </a:outerShdw>
                </a:effectLst>
              </a:rPr>
              <a:t>Firstfruits </a:t>
            </a:r>
            <a:r>
              <a:rPr lang="en-US" sz="3200" b="1" dirty="0">
                <a:ln w="11430"/>
                <a:solidFill>
                  <a:srgbClr val="00B050"/>
                </a:solidFill>
                <a:effectLst>
                  <a:outerShdw blurRad="50800" dist="39000" dir="5460000" algn="tl">
                    <a:srgbClr val="000000">
                      <a:alpha val="38000"/>
                    </a:srgbClr>
                  </a:outerShdw>
                </a:effectLst>
              </a:rPr>
              <a:t>after</a:t>
            </a:r>
            <a:r>
              <a:rPr lang="en-US" sz="3600" b="1" dirty="0">
                <a:ln w="11430"/>
                <a:solidFill>
                  <a:srgbClr val="00B050"/>
                </a:solidFill>
                <a:effectLst>
                  <a:outerShdw blurRad="50800" dist="39000" dir="5460000" algn="tl">
                    <a:srgbClr val="000000">
                      <a:alpha val="38000"/>
                    </a:srgbClr>
                  </a:outerShdw>
                </a:effectLst>
              </a:rPr>
              <a:t> </a:t>
            </a:r>
            <a:r>
              <a:rPr lang="en-US" sz="3200" b="1" dirty="0" smtClean="0">
                <a:ln w="11430"/>
                <a:solidFill>
                  <a:srgbClr val="00B0F0"/>
                </a:solidFill>
                <a:effectLst>
                  <a:outerShdw blurRad="50800" dist="39000" dir="5460000" algn="tl">
                    <a:srgbClr val="000000">
                      <a:alpha val="38000"/>
                    </a:srgbClr>
                  </a:outerShdw>
                </a:effectLst>
              </a:rPr>
              <a:t>H7676</a:t>
            </a:r>
            <a:endParaRPr lang="en-US" sz="3600" b="1" dirty="0">
              <a:ln w="11430"/>
              <a:solidFill>
                <a:srgbClr val="00B0F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55325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750"/>
                                        <p:tgtEl>
                                          <p:spTgt spid="17"/>
                                        </p:tgtEl>
                                      </p:cBhvr>
                                    </p:animEffect>
                                  </p:childTnLst>
                                </p:cTn>
                              </p:par>
                            </p:childTnLst>
                          </p:cTn>
                        </p:par>
                        <p:par>
                          <p:cTn id="8" fill="hold">
                            <p:stCondLst>
                              <p:cond delay="175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36</a:t>
            </a:fld>
            <a:endParaRPr lang="en-US" dirty="0"/>
          </a:p>
        </p:txBody>
      </p:sp>
      <p:sp>
        <p:nvSpPr>
          <p:cNvPr id="5" name="Title 1"/>
          <p:cNvSpPr txBox="1">
            <a:spLocks/>
          </p:cNvSpPr>
          <p:nvPr/>
        </p:nvSpPr>
        <p:spPr>
          <a:xfrm>
            <a:off x="3804920" y="172720"/>
            <a:ext cx="5140960" cy="22098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ln w="1905">
                  <a:solidFill>
                    <a:schemeClr val="tx1">
                      <a:lumMod val="65000"/>
                      <a:lumOff val="35000"/>
                    </a:schemeClr>
                  </a:solidFill>
                </a:ln>
                <a:solidFill>
                  <a:schemeClr val="tx1">
                    <a:lumMod val="50000"/>
                    <a:lumOff val="50000"/>
                  </a:schemeClr>
                </a:solidFill>
                <a:effectLst>
                  <a:innerShdw blurRad="69850" dist="43180" dir="5400000">
                    <a:srgbClr val="000000">
                      <a:alpha val="65000"/>
                    </a:srgbClr>
                  </a:innerShdw>
                </a:effectLst>
              </a:rPr>
              <a:t>Gen </a:t>
            </a:r>
            <a:r>
              <a:rPr lang="en-US" sz="2400" dirty="0" smtClean="0">
                <a:ln w="1905">
                  <a:solidFill>
                    <a:schemeClr val="tx1">
                      <a:lumMod val="65000"/>
                      <a:lumOff val="35000"/>
                    </a:schemeClr>
                  </a:solidFill>
                </a:ln>
                <a:solidFill>
                  <a:schemeClr val="tx1">
                    <a:lumMod val="50000"/>
                    <a:lumOff val="50000"/>
                  </a:schemeClr>
                </a:solidFill>
                <a:effectLst>
                  <a:innerShdw blurRad="69850" dist="43180" dir="5400000">
                    <a:srgbClr val="000000">
                      <a:alpha val="65000"/>
                    </a:srgbClr>
                  </a:innerShdw>
                </a:effectLst>
              </a:rPr>
              <a:t>8:14-16  </a:t>
            </a:r>
            <a:r>
              <a:rPr lang="en-US" sz="2400" dirty="0" smtClean="0">
                <a:ln w="1905"/>
                <a:solidFill>
                  <a:srgbClr val="00B050"/>
                </a:solidFill>
                <a:effectLst>
                  <a:innerShdw blurRad="69850" dist="43180" dir="5400000">
                    <a:srgbClr val="000000">
                      <a:alpha val="65000"/>
                    </a:srgbClr>
                  </a:innerShdw>
                </a:effectLst>
              </a:rPr>
              <a:t>And </a:t>
            </a:r>
            <a:r>
              <a:rPr lang="en-US" sz="2400" dirty="0">
                <a:ln w="1905"/>
                <a:solidFill>
                  <a:srgbClr val="00B050"/>
                </a:solidFill>
                <a:effectLst>
                  <a:innerShdw blurRad="69850" dist="43180" dir="5400000">
                    <a:srgbClr val="000000">
                      <a:alpha val="65000"/>
                    </a:srgbClr>
                  </a:innerShdw>
                </a:effectLst>
              </a:rPr>
              <a:t>in the </a:t>
            </a:r>
            <a:r>
              <a:rPr lang="en-US" sz="2400" dirty="0">
                <a:ln w="1905"/>
                <a:solidFill>
                  <a:srgbClr val="00B0F0"/>
                </a:solidFill>
                <a:effectLst>
                  <a:innerShdw blurRad="69850" dist="43180" dir="5400000">
                    <a:srgbClr val="000000">
                      <a:alpha val="65000"/>
                    </a:srgbClr>
                  </a:innerShdw>
                </a:effectLst>
              </a:rPr>
              <a:t>second month, on the seven and twentieth day of the month, </a:t>
            </a:r>
            <a:r>
              <a:rPr lang="en-US" sz="2400" dirty="0">
                <a:ln w="1905"/>
                <a:solidFill>
                  <a:srgbClr val="00B050"/>
                </a:solidFill>
                <a:effectLst>
                  <a:innerShdw blurRad="69850" dist="43180" dir="5400000">
                    <a:srgbClr val="000000">
                      <a:alpha val="65000"/>
                    </a:srgbClr>
                  </a:innerShdw>
                </a:effectLst>
              </a:rPr>
              <a:t>was the earth dried</a:t>
            </a:r>
            <a:r>
              <a:rPr lang="en-US" sz="2400" dirty="0" smtClean="0">
                <a:ln w="1905"/>
                <a:solidFill>
                  <a:srgbClr val="00B050"/>
                </a:solidFill>
                <a:effectLst>
                  <a:innerShdw blurRad="69850" dist="43180" dir="5400000">
                    <a:srgbClr val="000000">
                      <a:alpha val="65000"/>
                    </a:srgbClr>
                  </a:innerShdw>
                </a:effectLst>
              </a:rPr>
              <a:t>.  </a:t>
            </a:r>
            <a:br>
              <a:rPr lang="en-US" sz="2400" dirty="0" smtClean="0">
                <a:ln w="1905"/>
                <a:solidFill>
                  <a:srgbClr val="00B050"/>
                </a:solidFill>
                <a:effectLst>
                  <a:innerShdw blurRad="69850" dist="43180" dir="5400000">
                    <a:srgbClr val="000000">
                      <a:alpha val="65000"/>
                    </a:srgbClr>
                  </a:innerShdw>
                </a:effectLst>
              </a:rPr>
            </a:br>
            <a:r>
              <a:rPr lang="en-US" sz="2400" dirty="0" smtClean="0">
                <a:ln w="1905"/>
                <a:solidFill>
                  <a:schemeClr val="tx1">
                    <a:lumMod val="50000"/>
                    <a:lumOff val="50000"/>
                  </a:schemeClr>
                </a:solidFill>
                <a:effectLst>
                  <a:innerShdw blurRad="69850" dist="43180" dir="5400000">
                    <a:srgbClr val="000000">
                      <a:alpha val="65000"/>
                    </a:srgbClr>
                  </a:innerShdw>
                </a:effectLst>
              </a:rPr>
              <a:t>15</a:t>
            </a:r>
            <a:r>
              <a:rPr lang="en-US" sz="2400" dirty="0" smtClean="0">
                <a:ln w="1905"/>
                <a:solidFill>
                  <a:srgbClr val="00B050"/>
                </a:solidFill>
                <a:effectLst>
                  <a:innerShdw blurRad="69850" dist="43180" dir="5400000">
                    <a:srgbClr val="000000">
                      <a:alpha val="65000"/>
                    </a:srgbClr>
                  </a:innerShdw>
                </a:effectLst>
              </a:rPr>
              <a:t> </a:t>
            </a:r>
            <a:r>
              <a:rPr lang="en-US" sz="2400" dirty="0">
                <a:ln w="1905"/>
                <a:solidFill>
                  <a:srgbClr val="00B050"/>
                </a:solidFill>
                <a:effectLst>
                  <a:innerShdw blurRad="69850" dist="43180" dir="5400000">
                    <a:srgbClr val="000000">
                      <a:alpha val="65000"/>
                    </a:srgbClr>
                  </a:innerShdw>
                </a:effectLst>
              </a:rPr>
              <a:t>And </a:t>
            </a:r>
            <a:r>
              <a:rPr lang="en-US" sz="2400" dirty="0" smtClean="0">
                <a:ln w="1905"/>
                <a:solidFill>
                  <a:srgbClr val="00B050"/>
                </a:solidFill>
                <a:effectLst>
                  <a:innerShdw blurRad="69850" dist="43180" dir="5400000">
                    <a:srgbClr val="000000">
                      <a:alpha val="65000"/>
                    </a:srgbClr>
                  </a:innerShdw>
                </a:effectLst>
              </a:rPr>
              <a:t>[Yahuah] </a:t>
            </a:r>
            <a:r>
              <a:rPr lang="en-US" sz="2400" dirty="0" err="1">
                <a:ln w="1905"/>
                <a:solidFill>
                  <a:srgbClr val="00B050"/>
                </a:solidFill>
                <a:effectLst>
                  <a:innerShdw blurRad="69850" dist="43180" dir="5400000">
                    <a:srgbClr val="000000">
                      <a:alpha val="65000"/>
                    </a:srgbClr>
                  </a:innerShdw>
                </a:effectLst>
              </a:rPr>
              <a:t>spake</a:t>
            </a:r>
            <a:r>
              <a:rPr lang="en-US" sz="2400" dirty="0">
                <a:ln w="1905"/>
                <a:solidFill>
                  <a:srgbClr val="00B050"/>
                </a:solidFill>
                <a:effectLst>
                  <a:innerShdw blurRad="69850" dist="43180" dir="5400000">
                    <a:srgbClr val="000000">
                      <a:alpha val="65000"/>
                    </a:srgbClr>
                  </a:innerShdw>
                </a:effectLst>
              </a:rPr>
              <a:t> unto Noah, saying</a:t>
            </a:r>
            <a:r>
              <a:rPr lang="en-US" sz="2400" dirty="0" smtClean="0">
                <a:ln w="1905"/>
                <a:solidFill>
                  <a:srgbClr val="00B050"/>
                </a:solidFill>
                <a:effectLst>
                  <a:innerShdw blurRad="69850" dist="43180" dir="5400000">
                    <a:srgbClr val="000000">
                      <a:alpha val="65000"/>
                    </a:srgbClr>
                  </a:innerShdw>
                </a:effectLst>
              </a:rPr>
              <a:t>,  </a:t>
            </a:r>
            <a:r>
              <a:rPr lang="en-US" sz="2400" dirty="0" smtClean="0">
                <a:ln w="1905"/>
                <a:solidFill>
                  <a:schemeClr val="tx1">
                    <a:lumMod val="50000"/>
                    <a:lumOff val="50000"/>
                  </a:schemeClr>
                </a:solidFill>
                <a:effectLst>
                  <a:innerShdw blurRad="69850" dist="43180" dir="5400000">
                    <a:srgbClr val="000000">
                      <a:alpha val="65000"/>
                    </a:srgbClr>
                  </a:innerShdw>
                </a:effectLst>
              </a:rPr>
              <a:t>16</a:t>
            </a:r>
            <a:r>
              <a:rPr lang="en-US" sz="2400" dirty="0" smtClean="0">
                <a:ln w="1905"/>
                <a:solidFill>
                  <a:srgbClr val="00B050"/>
                </a:solidFill>
                <a:effectLst>
                  <a:innerShdw blurRad="69850" dist="43180" dir="5400000">
                    <a:srgbClr val="000000">
                      <a:alpha val="65000"/>
                    </a:srgbClr>
                  </a:innerShdw>
                </a:effectLst>
              </a:rPr>
              <a:t> </a:t>
            </a:r>
            <a:r>
              <a:rPr lang="en-US" sz="2400" dirty="0">
                <a:ln w="1905"/>
                <a:solidFill>
                  <a:srgbClr val="00B050"/>
                </a:solidFill>
                <a:effectLst>
                  <a:innerShdw blurRad="69850" dist="43180" dir="5400000">
                    <a:srgbClr val="000000">
                      <a:alpha val="65000"/>
                    </a:srgbClr>
                  </a:innerShdw>
                </a:effectLst>
              </a:rPr>
              <a:t>Go forth of the </a:t>
            </a:r>
            <a:r>
              <a:rPr lang="en-US" sz="2400" dirty="0" smtClean="0">
                <a:ln w="1905"/>
                <a:solidFill>
                  <a:srgbClr val="00B050"/>
                </a:solidFill>
                <a:effectLst>
                  <a:innerShdw blurRad="69850" dist="43180" dir="5400000">
                    <a:srgbClr val="000000">
                      <a:alpha val="65000"/>
                    </a:srgbClr>
                  </a:innerShdw>
                </a:effectLst>
              </a:rPr>
              <a:t>ark … </a:t>
            </a:r>
            <a:r>
              <a:rPr lang="en-US" sz="1800" i="1" dirty="0" smtClean="0">
                <a:ln w="1905"/>
                <a:solidFill>
                  <a:schemeClr val="tx1">
                    <a:lumMod val="50000"/>
                    <a:lumOff val="50000"/>
                  </a:schemeClr>
                </a:solidFill>
                <a:effectLst>
                  <a:innerShdw blurRad="69850" dist="43180" dir="5400000">
                    <a:srgbClr val="000000">
                      <a:alpha val="65000"/>
                    </a:srgbClr>
                  </a:innerShdw>
                </a:effectLst>
              </a:rPr>
              <a:t>KJV</a:t>
            </a:r>
          </a:p>
          <a:p>
            <a:pPr algn="l"/>
            <a:endParaRPr lang="en-US" sz="1800" i="1" dirty="0">
              <a:ln w="1905"/>
              <a:solidFill>
                <a:schemeClr val="tx1">
                  <a:lumMod val="50000"/>
                  <a:lumOff val="50000"/>
                </a:schemeClr>
              </a:solidFill>
              <a:effectLst>
                <a:innerShdw blurRad="69850" dist="43180" dir="5400000">
                  <a:srgbClr val="000000">
                    <a:alpha val="65000"/>
                  </a:srgbClr>
                </a:innerShdw>
              </a:effectLst>
            </a:endParaRPr>
          </a:p>
          <a:p>
            <a:pPr algn="l"/>
            <a:endParaRPr lang="en-US" sz="2400" i="1" dirty="0">
              <a:ln w="1905"/>
              <a:solidFill>
                <a:schemeClr val="tx1">
                  <a:lumMod val="50000"/>
                  <a:lumOff val="50000"/>
                </a:schemeClr>
              </a:solidFill>
              <a:effectLst>
                <a:innerShdw blurRad="69850" dist="43180" dir="5400000">
                  <a:srgbClr val="000000">
                    <a:alpha val="65000"/>
                  </a:srgbClr>
                </a:innerShdw>
              </a:effectLst>
            </a:endParaRPr>
          </a:p>
        </p:txBody>
      </p:sp>
      <p:sp>
        <p:nvSpPr>
          <p:cNvPr id="4" name="Rounded Rectangle 3"/>
          <p:cNvSpPr/>
          <p:nvPr/>
        </p:nvSpPr>
        <p:spPr>
          <a:xfrm>
            <a:off x="3886200" y="2149807"/>
            <a:ext cx="5069840" cy="962918"/>
          </a:xfrm>
          <a:prstGeom prst="roundRect">
            <a:avLst>
              <a:gd name="adj" fmla="val 34569"/>
            </a:avLst>
          </a:prstGeom>
          <a:solidFill>
            <a:schemeClr val="accent4">
              <a:lumMod val="20000"/>
              <a:lumOff val="80000"/>
            </a:schemeClr>
          </a:solidFill>
          <a:ln w="57150">
            <a:solidFill>
              <a:schemeClr val="accent5">
                <a:lumMod val="75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200" b="1" cap="none" spc="0" dirty="0" smtClean="0">
                <a:ln w="11430"/>
                <a:solidFill>
                  <a:schemeClr val="accent5">
                    <a:lumMod val="50000"/>
                  </a:schemeClr>
                </a:solidFill>
                <a:effectLst>
                  <a:outerShdw blurRad="50800" dist="39000" dir="5460000" algn="tl">
                    <a:srgbClr val="000000">
                      <a:alpha val="38000"/>
                    </a:srgbClr>
                  </a:outerShdw>
                </a:effectLst>
              </a:rPr>
              <a:t>What’s so special about the 27</a:t>
            </a:r>
            <a:r>
              <a:rPr lang="en-US" sz="2200" b="1" cap="none" spc="0" baseline="30000" dirty="0" smtClean="0">
                <a:ln w="11430"/>
                <a:solidFill>
                  <a:schemeClr val="accent5">
                    <a:lumMod val="50000"/>
                  </a:schemeClr>
                </a:solidFill>
                <a:effectLst>
                  <a:outerShdw blurRad="50800" dist="39000" dir="5460000" algn="tl">
                    <a:srgbClr val="000000">
                      <a:alpha val="38000"/>
                    </a:srgbClr>
                  </a:outerShdw>
                </a:effectLst>
              </a:rPr>
              <a:t>th</a:t>
            </a:r>
            <a:r>
              <a:rPr lang="en-US" sz="2200" b="1" cap="none" spc="0" dirty="0" smtClean="0">
                <a:ln w="11430"/>
                <a:solidFill>
                  <a:schemeClr val="accent5">
                    <a:lumMod val="50000"/>
                  </a:schemeClr>
                </a:solidFill>
                <a:effectLst>
                  <a:outerShdw blurRad="50800" dist="39000" dir="5460000" algn="tl">
                    <a:srgbClr val="000000">
                      <a:alpha val="38000"/>
                    </a:srgbClr>
                  </a:outerShdw>
                </a:effectLst>
              </a:rPr>
              <a:t> day</a:t>
            </a:r>
            <a:br>
              <a:rPr lang="en-US" sz="2200" b="1" cap="none" spc="0" dirty="0" smtClean="0">
                <a:ln w="11430"/>
                <a:solidFill>
                  <a:schemeClr val="accent5">
                    <a:lumMod val="50000"/>
                  </a:schemeClr>
                </a:solidFill>
                <a:effectLst>
                  <a:outerShdw blurRad="50800" dist="39000" dir="5460000" algn="tl">
                    <a:srgbClr val="000000">
                      <a:alpha val="38000"/>
                    </a:srgbClr>
                  </a:outerShdw>
                </a:effectLst>
              </a:rPr>
            </a:br>
            <a:r>
              <a:rPr lang="en-US" sz="2200" b="1" cap="none" spc="0" dirty="0" smtClean="0">
                <a:ln w="11430"/>
                <a:solidFill>
                  <a:schemeClr val="accent5">
                    <a:lumMod val="50000"/>
                  </a:schemeClr>
                </a:solidFill>
                <a:effectLst>
                  <a:outerShdw blurRad="50800" dist="39000" dir="5460000" algn="tl">
                    <a:srgbClr val="000000">
                      <a:alpha val="38000"/>
                    </a:srgbClr>
                  </a:outerShdw>
                </a:effectLst>
              </a:rPr>
              <a:t> of the 2</a:t>
            </a:r>
            <a:r>
              <a:rPr lang="en-US" sz="2200" b="1" cap="none" spc="0" baseline="30000" dirty="0" smtClean="0">
                <a:ln w="11430"/>
                <a:solidFill>
                  <a:schemeClr val="accent5">
                    <a:lumMod val="50000"/>
                  </a:schemeClr>
                </a:solidFill>
                <a:effectLst>
                  <a:outerShdw blurRad="50800" dist="39000" dir="5460000" algn="tl">
                    <a:srgbClr val="000000">
                      <a:alpha val="38000"/>
                    </a:srgbClr>
                  </a:outerShdw>
                </a:effectLst>
              </a:rPr>
              <a:t>nd</a:t>
            </a:r>
            <a:r>
              <a:rPr lang="en-US" sz="2200" b="1" cap="none" spc="0" dirty="0" smtClean="0">
                <a:ln w="11430"/>
                <a:solidFill>
                  <a:schemeClr val="accent5">
                    <a:lumMod val="50000"/>
                  </a:schemeClr>
                </a:solidFill>
                <a:effectLst>
                  <a:outerShdw blurRad="50800" dist="39000" dir="5460000" algn="tl">
                    <a:srgbClr val="000000">
                      <a:alpha val="38000"/>
                    </a:srgbClr>
                  </a:outerShdw>
                </a:effectLst>
              </a:rPr>
              <a:t> month in </a:t>
            </a:r>
            <a:r>
              <a:rPr lang="en-US" sz="2200" b="1" dirty="0" smtClean="0">
                <a:ln w="11430"/>
                <a:solidFill>
                  <a:schemeClr val="accent5">
                    <a:lumMod val="50000"/>
                  </a:schemeClr>
                </a:solidFill>
                <a:effectLst>
                  <a:outerShdw blurRad="50800" dist="39000" dir="5460000" algn="tl">
                    <a:srgbClr val="000000">
                      <a:alpha val="38000"/>
                    </a:srgbClr>
                  </a:outerShdw>
                </a:effectLst>
              </a:rPr>
              <a:t>Yahusha’s</a:t>
            </a:r>
            <a:r>
              <a:rPr lang="en-US" sz="2200" b="1" cap="none" spc="0" dirty="0" smtClean="0">
                <a:ln w="11430"/>
                <a:solidFill>
                  <a:schemeClr val="accent5">
                    <a:lumMod val="50000"/>
                  </a:schemeClr>
                </a:solidFill>
                <a:effectLst>
                  <a:outerShdw blurRad="50800" dist="39000" dir="5460000" algn="tl">
                    <a:srgbClr val="000000">
                      <a:alpha val="38000"/>
                    </a:srgbClr>
                  </a:outerShdw>
                </a:effectLst>
              </a:rPr>
              <a:t> 2</a:t>
            </a:r>
            <a:r>
              <a:rPr lang="en-US" sz="2200" b="1" cap="none" spc="0" baseline="30000" dirty="0" smtClean="0">
                <a:ln w="11430"/>
                <a:solidFill>
                  <a:schemeClr val="accent5">
                    <a:lumMod val="50000"/>
                  </a:schemeClr>
                </a:solidFill>
                <a:effectLst>
                  <a:outerShdw blurRad="50800" dist="39000" dir="5460000" algn="tl">
                    <a:srgbClr val="000000">
                      <a:alpha val="38000"/>
                    </a:srgbClr>
                  </a:outerShdw>
                </a:effectLst>
              </a:rPr>
              <a:t>nd</a:t>
            </a:r>
            <a:r>
              <a:rPr lang="en-US" sz="2200" b="1" cap="none" spc="0" dirty="0" smtClean="0">
                <a:ln w="11430"/>
                <a:solidFill>
                  <a:schemeClr val="accent5">
                    <a:lumMod val="50000"/>
                  </a:schemeClr>
                </a:solidFill>
                <a:effectLst>
                  <a:outerShdw blurRad="50800" dist="39000" dir="5460000" algn="tl">
                    <a:srgbClr val="000000">
                      <a:alpha val="38000"/>
                    </a:srgbClr>
                  </a:outerShdw>
                </a:effectLst>
              </a:rPr>
              <a:t> year?</a:t>
            </a:r>
            <a:endParaRPr lang="en-US" sz="2200" b="1" cap="none" spc="0" dirty="0">
              <a:ln w="11430"/>
              <a:solidFill>
                <a:schemeClr val="accent5">
                  <a:lumMod val="50000"/>
                </a:schemeClr>
              </a:solidFill>
              <a:effectLst>
                <a:outerShdw blurRad="50800" dist="39000" dir="5460000" algn="tl">
                  <a:srgbClr val="000000">
                    <a:alpha val="38000"/>
                  </a:srgbClr>
                </a:outerShdw>
              </a:effectLst>
            </a:endParaRPr>
          </a:p>
        </p:txBody>
      </p:sp>
      <p:pic>
        <p:nvPicPr>
          <p:cNvPr id="1026" name="Picture 2" descr="C:\Users\Rae\Desktop\noah out of ark.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38760" y="152400"/>
            <a:ext cx="3402013" cy="2612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C:\Users\Rae\Desktop\ascension be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200400"/>
            <a:ext cx="4886325" cy="2443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9706" y="2997984"/>
            <a:ext cx="3696494" cy="3970318"/>
          </a:xfrm>
          <a:prstGeom prst="rect">
            <a:avLst/>
          </a:prstGeom>
          <a:noFill/>
        </p:spPr>
        <p:txBody>
          <a:bodyPr wrap="square" rtlCol="0">
            <a:spAutoFit/>
            <a:scene3d>
              <a:camera prst="orthographicFront"/>
              <a:lightRig rig="threePt" dir="t"/>
            </a:scene3d>
            <a:sp3d extrusionH="57150">
              <a:bevelT w="38100" h="38100"/>
            </a:sp3d>
          </a:bodyPr>
          <a:lstStyle/>
          <a:p>
            <a:r>
              <a:rPr lang="en-US" b="1" dirty="0">
                <a:ln w="1905"/>
                <a:solidFill>
                  <a:schemeClr val="tx1">
                    <a:lumMod val="50000"/>
                    <a:lumOff val="50000"/>
                  </a:schemeClr>
                </a:solidFill>
                <a:effectLst>
                  <a:innerShdw blurRad="69850" dist="43180" dir="5400000">
                    <a:srgbClr val="000000">
                      <a:alpha val="65000"/>
                    </a:srgbClr>
                  </a:innerShdw>
                </a:effectLst>
              </a:rPr>
              <a:t>Acts </a:t>
            </a:r>
            <a:r>
              <a:rPr lang="en-US" b="1" dirty="0" smtClean="0">
                <a:ln w="1905"/>
                <a:solidFill>
                  <a:schemeClr val="tx1">
                    <a:lumMod val="50000"/>
                    <a:lumOff val="50000"/>
                  </a:schemeClr>
                </a:solidFill>
                <a:effectLst>
                  <a:innerShdw blurRad="69850" dist="43180" dir="5400000">
                    <a:srgbClr val="000000">
                      <a:alpha val="65000"/>
                    </a:srgbClr>
                  </a:innerShdw>
                </a:effectLst>
              </a:rPr>
              <a:t>1:9-11   </a:t>
            </a:r>
            <a:r>
              <a:rPr lang="en-US" b="1" dirty="0" smtClean="0">
                <a:ln w="1905"/>
                <a:solidFill>
                  <a:srgbClr val="00B050"/>
                </a:solidFill>
                <a:effectLst>
                  <a:innerShdw blurRad="69850" dist="43180" dir="5400000">
                    <a:srgbClr val="000000">
                      <a:alpha val="65000"/>
                    </a:srgbClr>
                  </a:innerShdw>
                </a:effectLst>
              </a:rPr>
              <a:t> … while </a:t>
            </a:r>
            <a:r>
              <a:rPr lang="en-US" b="1" dirty="0">
                <a:ln w="1905"/>
                <a:solidFill>
                  <a:srgbClr val="00B050"/>
                </a:solidFill>
                <a:effectLst>
                  <a:innerShdw blurRad="69850" dist="43180" dir="5400000">
                    <a:srgbClr val="000000">
                      <a:alpha val="65000"/>
                    </a:srgbClr>
                  </a:innerShdw>
                </a:effectLst>
              </a:rPr>
              <a:t>they beheld, he was taken up; and a cloud received him out of their sight</a:t>
            </a:r>
            <a:r>
              <a:rPr lang="en-US" b="1" dirty="0" smtClean="0">
                <a:ln w="1905"/>
                <a:solidFill>
                  <a:srgbClr val="00B050"/>
                </a:solidFill>
                <a:effectLst>
                  <a:innerShdw blurRad="69850" dist="43180" dir="5400000">
                    <a:srgbClr val="000000">
                      <a:alpha val="65000"/>
                    </a:srgbClr>
                  </a:innerShdw>
                </a:effectLst>
              </a:rPr>
              <a:t>.  </a:t>
            </a:r>
            <a:br>
              <a:rPr lang="en-US" b="1" dirty="0" smtClean="0">
                <a:ln w="1905"/>
                <a:solidFill>
                  <a:srgbClr val="00B050"/>
                </a:solidFill>
                <a:effectLst>
                  <a:innerShdw blurRad="69850" dist="43180" dir="5400000">
                    <a:srgbClr val="000000">
                      <a:alpha val="65000"/>
                    </a:srgbClr>
                  </a:innerShdw>
                </a:effectLst>
              </a:rPr>
            </a:br>
            <a:r>
              <a:rPr lang="en-US" b="1" dirty="0" smtClean="0">
                <a:ln w="1905"/>
                <a:solidFill>
                  <a:schemeClr val="tx1">
                    <a:lumMod val="50000"/>
                    <a:lumOff val="50000"/>
                  </a:schemeClr>
                </a:solidFill>
                <a:effectLst>
                  <a:innerShdw blurRad="69850" dist="43180" dir="5400000">
                    <a:srgbClr val="000000">
                      <a:alpha val="65000"/>
                    </a:srgbClr>
                  </a:innerShdw>
                </a:effectLst>
              </a:rPr>
              <a:t>10 </a:t>
            </a:r>
            <a:r>
              <a:rPr lang="en-US" b="1" dirty="0" smtClean="0">
                <a:ln w="1905"/>
                <a:solidFill>
                  <a:srgbClr val="00B050"/>
                </a:solidFill>
                <a:effectLst>
                  <a:innerShdw blurRad="69850" dist="43180" dir="5400000">
                    <a:srgbClr val="000000">
                      <a:alpha val="65000"/>
                    </a:srgbClr>
                  </a:innerShdw>
                </a:effectLst>
              </a:rPr>
              <a:t> </a:t>
            </a:r>
            <a:r>
              <a:rPr lang="en-US" b="1" dirty="0">
                <a:ln w="1905"/>
                <a:solidFill>
                  <a:srgbClr val="00B050"/>
                </a:solidFill>
                <a:effectLst>
                  <a:innerShdw blurRad="69850" dist="43180" dir="5400000">
                    <a:srgbClr val="000000">
                      <a:alpha val="65000"/>
                    </a:srgbClr>
                  </a:innerShdw>
                </a:effectLst>
              </a:rPr>
              <a:t>And while they looked </a:t>
            </a:r>
            <a:r>
              <a:rPr lang="en-US" b="1" dirty="0" err="1">
                <a:ln w="1905"/>
                <a:solidFill>
                  <a:srgbClr val="00B050"/>
                </a:solidFill>
                <a:effectLst>
                  <a:innerShdw blurRad="69850" dist="43180" dir="5400000">
                    <a:srgbClr val="000000">
                      <a:alpha val="65000"/>
                    </a:srgbClr>
                  </a:innerShdw>
                </a:effectLst>
              </a:rPr>
              <a:t>stedfastly</a:t>
            </a:r>
            <a:r>
              <a:rPr lang="en-US" b="1" dirty="0">
                <a:ln w="1905"/>
                <a:solidFill>
                  <a:srgbClr val="00B050"/>
                </a:solidFill>
                <a:effectLst>
                  <a:innerShdw blurRad="69850" dist="43180" dir="5400000">
                    <a:srgbClr val="000000">
                      <a:alpha val="65000"/>
                    </a:srgbClr>
                  </a:innerShdw>
                </a:effectLst>
              </a:rPr>
              <a:t> toward heaven as he went up, behold, two men stood by them in white apparel</a:t>
            </a:r>
            <a:r>
              <a:rPr lang="en-US" b="1" dirty="0" smtClean="0">
                <a:ln w="1905"/>
                <a:solidFill>
                  <a:srgbClr val="00B050"/>
                </a:solidFill>
                <a:effectLst>
                  <a:innerShdw blurRad="69850" dist="43180" dir="5400000">
                    <a:srgbClr val="000000">
                      <a:alpha val="65000"/>
                    </a:srgbClr>
                  </a:innerShdw>
                </a:effectLst>
              </a:rPr>
              <a:t>;  </a:t>
            </a:r>
            <a:r>
              <a:rPr lang="en-US" b="1" dirty="0" smtClean="0">
                <a:ln w="1905"/>
                <a:solidFill>
                  <a:schemeClr val="tx1">
                    <a:lumMod val="50000"/>
                    <a:lumOff val="50000"/>
                  </a:schemeClr>
                </a:solidFill>
                <a:effectLst>
                  <a:innerShdw blurRad="69850" dist="43180" dir="5400000">
                    <a:srgbClr val="000000">
                      <a:alpha val="65000"/>
                    </a:srgbClr>
                  </a:innerShdw>
                </a:effectLst>
              </a:rPr>
              <a:t>11 </a:t>
            </a:r>
            <a:r>
              <a:rPr lang="en-US" b="1" dirty="0" smtClean="0">
                <a:ln w="1905"/>
                <a:solidFill>
                  <a:srgbClr val="00B050"/>
                </a:solidFill>
                <a:effectLst>
                  <a:innerShdw blurRad="69850" dist="43180" dir="5400000">
                    <a:srgbClr val="000000">
                      <a:alpha val="65000"/>
                    </a:srgbClr>
                  </a:innerShdw>
                </a:effectLst>
              </a:rPr>
              <a:t> </a:t>
            </a:r>
            <a:r>
              <a:rPr lang="en-US" b="1" dirty="0">
                <a:ln w="1905"/>
                <a:solidFill>
                  <a:srgbClr val="00B050"/>
                </a:solidFill>
                <a:effectLst>
                  <a:innerShdw blurRad="69850" dist="43180" dir="5400000">
                    <a:srgbClr val="000000">
                      <a:alpha val="65000"/>
                    </a:srgbClr>
                  </a:innerShdw>
                </a:effectLst>
              </a:rPr>
              <a:t>Which also said, Ye men of Galilee, why stand ye gazing up into heaven? this same Jesus, which is taken up from you into heaven, shall so come in like manner as ye have seen him go into heaven</a:t>
            </a:r>
            <a:r>
              <a:rPr lang="en-US" b="1" dirty="0" smtClean="0">
                <a:ln w="1905"/>
                <a:solidFill>
                  <a:srgbClr val="00B050"/>
                </a:solidFill>
                <a:effectLst>
                  <a:innerShdw blurRad="69850" dist="43180" dir="5400000">
                    <a:srgbClr val="000000">
                      <a:alpha val="65000"/>
                    </a:srgbClr>
                  </a:innerShdw>
                </a:effectLst>
              </a:rPr>
              <a:t>.   </a:t>
            </a:r>
            <a:r>
              <a:rPr lang="en-US" sz="1600" b="1" i="1" dirty="0" smtClean="0">
                <a:ln w="1905"/>
                <a:solidFill>
                  <a:schemeClr val="tx1">
                    <a:lumMod val="50000"/>
                    <a:lumOff val="50000"/>
                  </a:schemeClr>
                </a:solidFill>
                <a:effectLst>
                  <a:innerShdw blurRad="69850" dist="43180" dir="5400000">
                    <a:srgbClr val="000000">
                      <a:alpha val="65000"/>
                    </a:srgbClr>
                  </a:innerShdw>
                </a:effectLst>
              </a:rPr>
              <a:t>KJV</a:t>
            </a:r>
            <a:endParaRPr lang="en-US" b="1" i="1" dirty="0">
              <a:ln w="1905"/>
              <a:solidFill>
                <a:schemeClr val="tx1">
                  <a:lumMod val="50000"/>
                  <a:lumOff val="50000"/>
                </a:schemeClr>
              </a:solidFill>
              <a:effectLst>
                <a:innerShdw blurRad="69850" dist="43180" dir="5400000">
                  <a:srgbClr val="000000">
                    <a:alpha val="65000"/>
                  </a:srgbClr>
                </a:innerShdw>
              </a:effectLst>
            </a:endParaRPr>
          </a:p>
          <a:p>
            <a:endParaRPr lang="en-US" dirty="0"/>
          </a:p>
        </p:txBody>
      </p:sp>
      <p:sp>
        <p:nvSpPr>
          <p:cNvPr id="8" name="Rounded Rectangle 7"/>
          <p:cNvSpPr/>
          <p:nvPr/>
        </p:nvSpPr>
        <p:spPr>
          <a:xfrm>
            <a:off x="3962400" y="5850612"/>
            <a:ext cx="4931093" cy="702588"/>
          </a:xfrm>
          <a:prstGeom prst="roundRect">
            <a:avLst>
              <a:gd name="adj" fmla="val 14861"/>
            </a:avLst>
          </a:prstGeom>
          <a:solidFill>
            <a:schemeClr val="accent4">
              <a:lumMod val="20000"/>
              <a:lumOff val="80000"/>
            </a:schemeClr>
          </a:solidFill>
          <a:ln w="57150">
            <a:solidFill>
              <a:schemeClr val="accent5">
                <a:lumMod val="75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b="1" cap="none" spc="0" dirty="0" smtClean="0">
                <a:ln w="11430"/>
                <a:solidFill>
                  <a:schemeClr val="accent5">
                    <a:lumMod val="50000"/>
                  </a:schemeClr>
                </a:solidFill>
                <a:effectLst>
                  <a:outerShdw blurRad="50800" dist="39000" dir="5460000" algn="tl">
                    <a:srgbClr val="000000">
                      <a:alpha val="38000"/>
                    </a:srgbClr>
                  </a:outerShdw>
                </a:effectLst>
              </a:rPr>
              <a:t>The prophecy of the ascension on the 40</a:t>
            </a:r>
            <a:r>
              <a:rPr lang="en-US" b="1" cap="none" spc="0" baseline="30000" dirty="0" smtClean="0">
                <a:ln w="11430"/>
                <a:solidFill>
                  <a:schemeClr val="accent5">
                    <a:lumMod val="50000"/>
                  </a:schemeClr>
                </a:solidFill>
                <a:effectLst>
                  <a:outerShdw blurRad="50800" dist="39000" dir="5460000" algn="tl">
                    <a:srgbClr val="000000">
                      <a:alpha val="38000"/>
                    </a:srgbClr>
                  </a:outerShdw>
                </a:effectLst>
              </a:rPr>
              <a:t>th</a:t>
            </a:r>
            <a:r>
              <a:rPr lang="en-US" b="1" cap="none" spc="0" dirty="0" smtClean="0">
                <a:ln w="11430"/>
                <a:solidFill>
                  <a:schemeClr val="accent5">
                    <a:lumMod val="50000"/>
                  </a:schemeClr>
                </a:solidFill>
                <a:effectLst>
                  <a:outerShdw blurRad="50800" dist="39000" dir="5460000" algn="tl">
                    <a:srgbClr val="000000">
                      <a:alpha val="38000"/>
                    </a:srgbClr>
                  </a:outerShdw>
                </a:effectLst>
              </a:rPr>
              <a:t> day of the Omer count is given through Noah!</a:t>
            </a:r>
            <a:endParaRPr lang="en-US" b="1" cap="none" spc="0" dirty="0">
              <a:ln w="11430"/>
              <a:solidFill>
                <a:schemeClr val="accent5">
                  <a:lumMod val="50000"/>
                </a:schemeClr>
              </a:solidFill>
              <a:effectLst>
                <a:outerShdw blurRad="50800" dist="39000" dir="5460000" algn="tl">
                  <a:srgbClr val="000000">
                    <a:alpha val="38000"/>
                  </a:srgbClr>
                </a:outerShdw>
              </a:effectLst>
            </a:endParaRPr>
          </a:p>
        </p:txBody>
      </p:sp>
      <p:pic>
        <p:nvPicPr>
          <p:cNvPr id="1028" name="Picture 4" descr="C:\Users\Rae\Desktop\ascension angel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3887153"/>
            <a:ext cx="2443480" cy="1832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4181475" y="5134988"/>
            <a:ext cx="4581525" cy="584775"/>
          </a:xfrm>
          <a:prstGeom prst="rect">
            <a:avLst/>
          </a:prstGeom>
          <a:noFill/>
        </p:spPr>
        <p:txBody>
          <a:bodyPr wrap="square" lIns="91440" tIns="45720" rIns="91440" bIns="4572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Yahusha left the earth!</a:t>
            </a:r>
            <a:endParaRPr lang="en-US" sz="32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endParaRPr>
          </a:p>
        </p:txBody>
      </p:sp>
      <p:sp>
        <p:nvSpPr>
          <p:cNvPr id="12" name="Rectangle 11"/>
          <p:cNvSpPr/>
          <p:nvPr/>
        </p:nvSpPr>
        <p:spPr>
          <a:xfrm>
            <a:off x="189706" y="2133600"/>
            <a:ext cx="3451068" cy="584775"/>
          </a:xfrm>
          <a:prstGeom prst="rect">
            <a:avLst/>
          </a:prstGeom>
          <a:noFill/>
        </p:spPr>
        <p:txBody>
          <a:bodyPr wrap="square" lIns="91440" tIns="45720" rIns="91440" bIns="4572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Noah left the ark!</a:t>
            </a:r>
            <a:endParaRPr lang="en-US" sz="32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endParaRPr>
          </a:p>
        </p:txBody>
      </p:sp>
      <p:sp>
        <p:nvSpPr>
          <p:cNvPr id="13" name="TextBox 29"/>
          <p:cNvSpPr txBox="1"/>
          <p:nvPr/>
        </p:nvSpPr>
        <p:spPr>
          <a:xfrm>
            <a:off x="4038600" y="3247311"/>
            <a:ext cx="1280412" cy="715089"/>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b="1" spc="150" dirty="0" smtClean="0">
                <a:ln w="11430"/>
                <a:solidFill>
                  <a:srgbClr val="F8F8F8"/>
                </a:solidFill>
                <a:effectLst>
                  <a:outerShdw blurRad="25400" algn="tl" rotWithShape="0">
                    <a:srgbClr val="000000">
                      <a:alpha val="43000"/>
                    </a:srgbClr>
                  </a:outerShdw>
                </a:effectLst>
                <a:latin typeface="Cooper Black" pitchFamily="18" charset="0"/>
              </a:rPr>
            </a:br>
            <a:r>
              <a:rPr lang="en-US"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1711347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par>
                          <p:cTn id="8" fill="hold">
                            <p:stCondLst>
                              <p:cond delay="175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1000" fill="hold"/>
                                        <p:tgtEl>
                                          <p:spTgt spid="102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1" nodeType="clickEffect">
                                  <p:stCondLst>
                                    <p:cond delay="0"/>
                                  </p:stCondLst>
                                  <p:childTnLst>
                                    <p:animRot by="120000">
                                      <p:cBhvr>
                                        <p:cTn id="35" dur="100" fill="hold">
                                          <p:stCondLst>
                                            <p:cond delay="0"/>
                                          </p:stCondLst>
                                        </p:cTn>
                                        <p:tgtEl>
                                          <p:spTgt spid="4"/>
                                        </p:tgtEl>
                                        <p:attrNameLst>
                                          <p:attrName>r</p:attrName>
                                        </p:attrNameLst>
                                      </p:cBhvr>
                                    </p:animRot>
                                    <p:animRot by="-240000">
                                      <p:cBhvr>
                                        <p:cTn id="36" dur="200" fill="hold">
                                          <p:stCondLst>
                                            <p:cond delay="200"/>
                                          </p:stCondLst>
                                        </p:cTn>
                                        <p:tgtEl>
                                          <p:spTgt spid="4"/>
                                        </p:tgtEl>
                                        <p:attrNameLst>
                                          <p:attrName>r</p:attrName>
                                        </p:attrNameLst>
                                      </p:cBhvr>
                                    </p:animRot>
                                    <p:animRot by="240000">
                                      <p:cBhvr>
                                        <p:cTn id="37" dur="200" fill="hold">
                                          <p:stCondLst>
                                            <p:cond delay="400"/>
                                          </p:stCondLst>
                                        </p:cTn>
                                        <p:tgtEl>
                                          <p:spTgt spid="4"/>
                                        </p:tgtEl>
                                        <p:attrNameLst>
                                          <p:attrName>r</p:attrName>
                                        </p:attrNameLst>
                                      </p:cBhvr>
                                    </p:animRot>
                                    <p:animRot by="-240000">
                                      <p:cBhvr>
                                        <p:cTn id="38" dur="200" fill="hold">
                                          <p:stCondLst>
                                            <p:cond delay="600"/>
                                          </p:stCondLst>
                                        </p:cTn>
                                        <p:tgtEl>
                                          <p:spTgt spid="4"/>
                                        </p:tgtEl>
                                        <p:attrNameLst>
                                          <p:attrName>r</p:attrName>
                                        </p:attrNameLst>
                                      </p:cBhvr>
                                    </p:animRot>
                                    <p:animRot by="120000">
                                      <p:cBhvr>
                                        <p:cTn id="39" dur="200" fill="hold">
                                          <p:stCondLst>
                                            <p:cond delay="800"/>
                                          </p:stCondLst>
                                        </p:cTn>
                                        <p:tgtEl>
                                          <p:spTgt spid="4"/>
                                        </p:tgtEl>
                                        <p:attrNameLst>
                                          <p:attrName>r</p:attrName>
                                        </p:attrNameLst>
                                      </p:cBhvr>
                                    </p:animRo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up)">
                                      <p:cBhvr>
                                        <p:cTn id="43" dur="1750"/>
                                        <p:tgtEl>
                                          <p:spTgt spid="1026"/>
                                        </p:tgtEl>
                                      </p:cBhvr>
                                    </p:animEffect>
                                  </p:childTnLst>
                                </p:cTn>
                              </p:par>
                            </p:childTnLst>
                          </p:cTn>
                        </p:par>
                        <p:par>
                          <p:cTn id="44" fill="hold">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750"/>
                                        <p:tgtEl>
                                          <p:spTgt spid="12"/>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 grpId="1" animBg="1"/>
      <p:bldP spid="3" grpId="0"/>
      <p:bldP spid="8" grpId="0" animBg="1"/>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6000"/>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37</a:t>
            </a:fld>
            <a:endParaRPr lang="en-US"/>
          </a:p>
        </p:txBody>
      </p:sp>
      <p:sp>
        <p:nvSpPr>
          <p:cNvPr id="9" name="Title 1"/>
          <p:cNvSpPr txBox="1">
            <a:spLocks/>
          </p:cNvSpPr>
          <p:nvPr/>
        </p:nvSpPr>
        <p:spPr>
          <a:xfrm>
            <a:off x="0" y="0"/>
            <a:ext cx="9144000" cy="7924800"/>
          </a:xfrm>
          <a:prstGeom prst="rect">
            <a:avLst/>
          </a:prstGeom>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50000"/>
              </a:lnSpc>
            </a:pPr>
            <a:r>
              <a:rPr lang="en-US" sz="2000" dirty="0" smtClean="0">
                <a:ln w="1905"/>
                <a:solidFill>
                  <a:srgbClr val="8C4C64"/>
                </a:solidFill>
                <a:effectLst>
                  <a:innerShdw blurRad="69850" dist="43180" dir="5400000">
                    <a:srgbClr val="000000">
                      <a:alpha val="65000"/>
                    </a:srgbClr>
                  </a:innerShdw>
                </a:effectLst>
              </a:rPr>
              <a:t>         </a:t>
            </a:r>
            <a:r>
              <a:rPr lang="en-US" sz="3000" spc="300" dirty="0" smtClean="0">
                <a:ln w="1905"/>
                <a:solidFill>
                  <a:srgbClr val="7030A0"/>
                </a:solidFill>
                <a:effectLst>
                  <a:innerShdw blurRad="69850" dist="43180" dir="5400000">
                    <a:srgbClr val="000000">
                      <a:alpha val="65000"/>
                    </a:srgbClr>
                  </a:innerShdw>
                </a:effectLst>
                <a:latin typeface="Matura MT Script Capitals" pitchFamily="66" charset="0"/>
              </a:rPr>
              <a:t>Remember This Question About Noah?</a:t>
            </a:r>
            <a:r>
              <a:rPr lang="en-US" sz="3000" dirty="0" smtClean="0">
                <a:ln w="1905"/>
                <a:solidFill>
                  <a:srgbClr val="8C4C64"/>
                </a:solidFill>
                <a:effectLst>
                  <a:innerShdw blurRad="69850" dist="43180" dir="5400000">
                    <a:srgbClr val="000000">
                      <a:alpha val="65000"/>
                    </a:srgbClr>
                  </a:innerShdw>
                </a:effectLst>
                <a:latin typeface="Matura MT Script Capitals" pitchFamily="66" charset="0"/>
              </a:rPr>
              <a:t> </a:t>
            </a:r>
          </a:p>
          <a:p>
            <a:pPr algn="l">
              <a:buSzPct val="100000"/>
            </a:pPr>
            <a:r>
              <a:rPr lang="en-US" sz="2800" dirty="0" smtClean="0">
                <a:ln w="1905"/>
                <a:solidFill>
                  <a:srgbClr val="0070C0"/>
                </a:solidFill>
                <a:effectLst>
                  <a:innerShdw blurRad="69850" dist="43180" dir="5400000">
                    <a:srgbClr val="000000">
                      <a:alpha val="65000"/>
                    </a:srgbClr>
                  </a:innerShdw>
                </a:effectLst>
              </a:rPr>
              <a:t>   Would </a:t>
            </a:r>
            <a:r>
              <a:rPr lang="en-US" sz="2800" dirty="0">
                <a:ln w="1905"/>
                <a:solidFill>
                  <a:srgbClr val="0070C0"/>
                </a:solidFill>
                <a:effectLst>
                  <a:innerShdw blurRad="69850" dist="43180" dir="5400000">
                    <a:srgbClr val="000000">
                      <a:alpha val="65000"/>
                    </a:srgbClr>
                  </a:innerShdw>
                </a:effectLst>
              </a:rPr>
              <a:t>Yahuah place calendar </a:t>
            </a:r>
            <a:r>
              <a:rPr lang="en-US" sz="2800" dirty="0" smtClean="0">
                <a:ln w="1905"/>
                <a:solidFill>
                  <a:srgbClr val="0070C0"/>
                </a:solidFill>
                <a:effectLst>
                  <a:innerShdw blurRad="69850" dist="43180" dir="5400000">
                    <a:srgbClr val="000000">
                      <a:alpha val="65000"/>
                    </a:srgbClr>
                  </a:innerShdw>
                </a:effectLst>
              </a:rPr>
              <a:t>clues in</a:t>
            </a:r>
            <a:br>
              <a:rPr lang="en-US" sz="2800" dirty="0" smtClean="0">
                <a:ln w="1905"/>
                <a:solidFill>
                  <a:srgbClr val="0070C0"/>
                </a:solidFill>
                <a:effectLst>
                  <a:innerShdw blurRad="69850" dist="43180" dir="5400000">
                    <a:srgbClr val="000000">
                      <a:alpha val="65000"/>
                    </a:srgbClr>
                  </a:innerShdw>
                </a:effectLst>
              </a:rPr>
            </a:br>
            <a:r>
              <a:rPr lang="en-US" sz="2800" dirty="0" smtClean="0">
                <a:ln w="1905"/>
                <a:solidFill>
                  <a:srgbClr val="0070C0"/>
                </a:solidFill>
                <a:effectLst>
                  <a:innerShdw blurRad="69850" dist="43180" dir="5400000">
                    <a:srgbClr val="000000">
                      <a:alpha val="65000"/>
                    </a:srgbClr>
                  </a:innerShdw>
                </a:effectLst>
              </a:rPr>
              <a:t>   Noah’s flood account with alignment </a:t>
            </a:r>
            <a:br>
              <a:rPr lang="en-US" sz="2800" dirty="0" smtClean="0">
                <a:ln w="1905"/>
                <a:solidFill>
                  <a:srgbClr val="0070C0"/>
                </a:solidFill>
                <a:effectLst>
                  <a:innerShdw blurRad="69850" dist="43180" dir="5400000">
                    <a:srgbClr val="000000">
                      <a:alpha val="65000"/>
                    </a:srgbClr>
                  </a:innerShdw>
                </a:effectLst>
              </a:rPr>
            </a:br>
            <a:r>
              <a:rPr lang="en-US" sz="2800" dirty="0" smtClean="0">
                <a:ln w="1905"/>
                <a:solidFill>
                  <a:srgbClr val="0070C0"/>
                </a:solidFill>
                <a:effectLst>
                  <a:innerShdw blurRad="69850" dist="43180" dir="5400000">
                    <a:srgbClr val="000000">
                      <a:alpha val="65000"/>
                    </a:srgbClr>
                  </a:innerShdw>
                </a:effectLst>
              </a:rPr>
              <a:t>   to Yahusha                                                    </a:t>
            </a:r>
            <a:r>
              <a:rPr lang="en-US" sz="3200" dirty="0" smtClean="0">
                <a:ln w="1905"/>
                <a:solidFill>
                  <a:srgbClr val="0070C0"/>
                </a:solidFill>
                <a:effectLst>
                  <a:innerShdw blurRad="69850" dist="43180" dir="5400000">
                    <a:srgbClr val="000000">
                      <a:alpha val="65000"/>
                    </a:srgbClr>
                  </a:innerShdw>
                </a:effectLst>
              </a:rPr>
              <a:t>? </a:t>
            </a:r>
            <a:endParaRPr lang="en-US" sz="3200" dirty="0" smtClean="0">
              <a:ln w="1905"/>
              <a:solidFill>
                <a:srgbClr val="00B050"/>
              </a:solidFill>
              <a:effectLst>
                <a:innerShdw blurRad="69850" dist="43180" dir="5400000">
                  <a:srgbClr val="000000">
                    <a:alpha val="65000"/>
                  </a:srgbClr>
                </a:innerShdw>
              </a:effectLst>
            </a:endParaRPr>
          </a:p>
          <a:p>
            <a:pPr algn="l">
              <a:buSzPct val="80000"/>
            </a:pPr>
            <a:endParaRPr lang="en-US" sz="3200" dirty="0" smtClean="0">
              <a:ln w="1905"/>
              <a:solidFill>
                <a:srgbClr val="7030A0"/>
              </a:solidFill>
              <a:effectLst>
                <a:innerShdw blurRad="69850" dist="43180" dir="5400000">
                  <a:srgbClr val="000000">
                    <a:alpha val="65000"/>
                  </a:srgbClr>
                </a:innerShdw>
              </a:effectLst>
            </a:endParaRPr>
          </a:p>
        </p:txBody>
      </p:sp>
      <p:pic>
        <p:nvPicPr>
          <p:cNvPr id="10" name="Picture 4" descr="C:\Users\Rae\Desktop\noah's 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109" y="690151"/>
            <a:ext cx="2322291" cy="1407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741572745"/>
              </p:ext>
            </p:extLst>
          </p:nvPr>
        </p:nvGraphicFramePr>
        <p:xfrm>
          <a:off x="381000" y="2222202"/>
          <a:ext cx="7620000" cy="4534935"/>
        </p:xfrm>
        <a:graphic>
          <a:graphicData uri="http://schemas.openxmlformats.org/drawingml/2006/table">
            <a:tbl>
              <a:tblPr firstRow="1" bandRow="1">
                <a:tableStyleId>{5C22544A-7EE6-4342-B048-85BDC9FD1C3A}</a:tableStyleId>
              </a:tblPr>
              <a:tblGrid>
                <a:gridCol w="1066800"/>
                <a:gridCol w="1066800"/>
                <a:gridCol w="914400"/>
                <a:gridCol w="1600200"/>
                <a:gridCol w="2971800"/>
              </a:tblGrid>
              <a:tr h="376245">
                <a:tc>
                  <a:txBody>
                    <a:bodyPr/>
                    <a:lstStyle/>
                    <a:p>
                      <a:pPr algn="ctr"/>
                      <a:r>
                        <a:rPr lang="en-US" dirty="0" smtClean="0"/>
                        <a:t>YEAR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MONTH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TEXT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t>COMMENT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1.  600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2</a:t>
                      </a:r>
                      <a:r>
                        <a:rPr lang="en-US" b="1" baseline="30000" dirty="0" smtClean="0">
                          <a:solidFill>
                            <a:srgbClr val="002060"/>
                          </a:solidFill>
                        </a:rPr>
                        <a:t>ND</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7:10</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Enter the Ark</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2.  600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17</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 7:11</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Flood waters arrive</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3.  600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3</a:t>
                      </a:r>
                      <a:r>
                        <a:rPr lang="en-US" b="1" baseline="30000" dirty="0" smtClean="0">
                          <a:solidFill>
                            <a:srgbClr val="002060"/>
                          </a:solidFill>
                        </a:rPr>
                        <a:t>RD</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27</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7:17</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40 days of rain</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4.  600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smtClean="0">
                          <a:solidFill>
                            <a:srgbClr val="0070C0"/>
                          </a:solidFill>
                        </a:rPr>
                        <a:t>(Month</a:t>
                      </a:r>
                      <a:endParaRPr lang="en-US" sz="1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smtClean="0">
                          <a:solidFill>
                            <a:srgbClr val="0070C0"/>
                          </a:solidFill>
                        </a:rPr>
                        <a:t>Length)</a:t>
                      </a:r>
                      <a:endParaRPr lang="en-US" sz="1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0070C0"/>
                          </a:solidFill>
                        </a:rPr>
                        <a:t>Gen 7:24  Gen 8:3</a:t>
                      </a:r>
                      <a:endParaRPr lang="en-US" sz="1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5 months = 150 days</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5.  600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7</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17</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8:4</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Ark rests on Ararat</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6.  600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 8:5</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Mountain tops are seen</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6245">
                <a:tc>
                  <a:txBody>
                    <a:bodyPr/>
                    <a:lstStyle/>
                    <a:p>
                      <a:r>
                        <a:rPr lang="en-US" b="1" dirty="0" smtClean="0">
                          <a:solidFill>
                            <a:srgbClr val="002060"/>
                          </a:solidFill>
                        </a:rPr>
                        <a:t>7</a:t>
                      </a:r>
                      <a:r>
                        <a:rPr lang="en-US" b="1" baseline="30000" dirty="0" smtClean="0">
                          <a:solidFill>
                            <a:srgbClr val="002060"/>
                          </a:solidFill>
                        </a:rPr>
                        <a:t>.</a:t>
                      </a:r>
                      <a:r>
                        <a:rPr lang="en-US" b="1" baseline="0" dirty="0" smtClean="0">
                          <a:solidFill>
                            <a:srgbClr val="002060"/>
                          </a:solidFill>
                        </a:rPr>
                        <a:t>  600</a:t>
                      </a:r>
                      <a:r>
                        <a:rPr lang="en-US" b="1" baseline="30000" dirty="0" smtClean="0">
                          <a:solidFill>
                            <a:srgbClr val="002060"/>
                          </a:solidFill>
                        </a:rPr>
                        <a:t>TH</a:t>
                      </a:r>
                      <a:r>
                        <a:rPr lang="en-US" b="1" baseline="0"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11</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8:6</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Raven sent out</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8.  600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11</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17</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 8:10</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Dove sent out</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9.  600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11</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24</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8:12</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Dove sent out again</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10.  601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a:t>
                      </a:r>
                      <a:r>
                        <a:rPr lang="en-US" b="1" baseline="0" dirty="0" smtClean="0">
                          <a:solidFill>
                            <a:srgbClr val="0070C0"/>
                          </a:solidFill>
                        </a:rPr>
                        <a:t> </a:t>
                      </a:r>
                      <a:r>
                        <a:rPr lang="en-US" b="1" dirty="0" smtClean="0">
                          <a:solidFill>
                            <a:srgbClr val="0070C0"/>
                          </a:solidFill>
                        </a:rPr>
                        <a:t>8:13</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Waters dried up</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sz="2000" b="1" dirty="0" smtClean="0">
                          <a:solidFill>
                            <a:srgbClr val="8C4C64"/>
                          </a:solidFill>
                          <a:effectLst/>
                        </a:rPr>
                        <a:t>11.  601</a:t>
                      </a:r>
                      <a:r>
                        <a:rPr lang="en-US" sz="2000" b="1" baseline="30000" dirty="0" smtClean="0">
                          <a:solidFill>
                            <a:srgbClr val="8C4C64"/>
                          </a:solidFill>
                          <a:effectLst/>
                        </a:rPr>
                        <a:t>ST</a:t>
                      </a:r>
                      <a:r>
                        <a:rPr lang="en-US" sz="2000" b="1" dirty="0" smtClean="0">
                          <a:solidFill>
                            <a:srgbClr val="8C4C64"/>
                          </a:solidFill>
                          <a:effectLst/>
                        </a:rPr>
                        <a:t> </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9EDE9"/>
                    </a:solidFill>
                  </a:tcPr>
                </a:tc>
                <a:tc>
                  <a:txBody>
                    <a:bodyPr/>
                    <a:lstStyle/>
                    <a:p>
                      <a:pPr algn="ctr"/>
                      <a:r>
                        <a:rPr lang="en-US" sz="2000" b="1" dirty="0" smtClean="0">
                          <a:solidFill>
                            <a:srgbClr val="8C4C64"/>
                          </a:solidFill>
                          <a:effectLst/>
                        </a:rPr>
                        <a:t>2</a:t>
                      </a:r>
                      <a:r>
                        <a:rPr lang="en-US" sz="2000" b="1" baseline="30000" dirty="0" smtClean="0">
                          <a:solidFill>
                            <a:srgbClr val="8C4C64"/>
                          </a:solidFill>
                          <a:effectLst/>
                        </a:rPr>
                        <a:t>nd</a:t>
                      </a:r>
                      <a:r>
                        <a:rPr lang="en-US" sz="2000" b="1" dirty="0" smtClean="0">
                          <a:solidFill>
                            <a:srgbClr val="8C4C64"/>
                          </a:solidFill>
                          <a:effectLst/>
                        </a:rPr>
                        <a:t> </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9EDE9"/>
                    </a:solidFill>
                  </a:tcPr>
                </a:tc>
                <a:tc>
                  <a:txBody>
                    <a:bodyPr/>
                    <a:lstStyle/>
                    <a:p>
                      <a:pPr algn="ctr"/>
                      <a:r>
                        <a:rPr lang="en-US" sz="2000" b="1" dirty="0" smtClean="0">
                          <a:solidFill>
                            <a:srgbClr val="8C4C64"/>
                          </a:solidFill>
                          <a:effectLst/>
                        </a:rPr>
                        <a:t>27</a:t>
                      </a:r>
                      <a:r>
                        <a:rPr lang="en-US" sz="2000" b="1" baseline="30000" dirty="0" smtClean="0">
                          <a:solidFill>
                            <a:srgbClr val="8C4C64"/>
                          </a:solidFill>
                          <a:effectLst/>
                        </a:rPr>
                        <a:t>th</a:t>
                      </a:r>
                      <a:r>
                        <a:rPr lang="en-US" sz="2000" b="1" dirty="0" smtClean="0">
                          <a:solidFill>
                            <a:srgbClr val="8C4C64"/>
                          </a:solidFill>
                          <a:effectLst/>
                        </a:rPr>
                        <a:t> </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9EDE9"/>
                    </a:solidFill>
                  </a:tcPr>
                </a:tc>
                <a:tc>
                  <a:txBody>
                    <a:bodyPr/>
                    <a:lstStyle/>
                    <a:p>
                      <a:pPr algn="ctr"/>
                      <a:r>
                        <a:rPr lang="en-US" sz="2000" b="1" dirty="0" smtClean="0">
                          <a:solidFill>
                            <a:srgbClr val="8C4C64"/>
                          </a:solidFill>
                          <a:effectLst/>
                        </a:rPr>
                        <a:t>Gen 8:14</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9EDE9"/>
                    </a:solidFill>
                  </a:tcPr>
                </a:tc>
                <a:tc>
                  <a:txBody>
                    <a:bodyPr/>
                    <a:lstStyle/>
                    <a:p>
                      <a:r>
                        <a:rPr lang="en-US" sz="2000" b="1" dirty="0" smtClean="0">
                          <a:solidFill>
                            <a:srgbClr val="8C4C64"/>
                          </a:solidFill>
                          <a:effectLst/>
                        </a:rPr>
                        <a:t>Noah leaves ark</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9EDE9"/>
                    </a:solidFill>
                  </a:tcPr>
                </a:tc>
              </a:tr>
            </a:tbl>
          </a:graphicData>
        </a:graphic>
      </p:graphicFrame>
      <p:sp>
        <p:nvSpPr>
          <p:cNvPr id="13" name="TextBox 29"/>
          <p:cNvSpPr txBox="1"/>
          <p:nvPr/>
        </p:nvSpPr>
        <p:spPr>
          <a:xfrm>
            <a:off x="7589520" y="2791990"/>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3" name="Rectangle 2"/>
          <p:cNvSpPr/>
          <p:nvPr/>
        </p:nvSpPr>
        <p:spPr>
          <a:xfrm>
            <a:off x="381000" y="6319520"/>
            <a:ext cx="7620000" cy="462280"/>
          </a:xfrm>
          <a:prstGeom prst="rect">
            <a:avLst/>
          </a:prstGeom>
          <a:noFill/>
          <a:ln w="76200">
            <a:solidFill>
              <a:srgbClr val="8C4C6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Rae\Desktop\Art New Grammar 101\white man clip art\yellow-blue smiley faces\Smiley wonders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343525"/>
            <a:ext cx="2000250" cy="1514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9"/>
          <p:cNvSpPr txBox="1"/>
          <p:nvPr/>
        </p:nvSpPr>
        <p:spPr>
          <a:xfrm>
            <a:off x="2087881" y="1653032"/>
            <a:ext cx="3855719" cy="374571"/>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Arial Black" pitchFamily="34" charset="0"/>
              </a:rPr>
              <a:t>2300 years before the cross</a:t>
            </a:r>
            <a:endParaRPr lang="en-US" sz="1600" b="1" spc="150" dirty="0">
              <a:ln w="11430"/>
              <a:solidFill>
                <a:srgbClr val="F8F8F8"/>
              </a:solidFill>
              <a:effectLst>
                <a:outerShdw blurRad="25400" algn="tl" rotWithShape="0">
                  <a:srgbClr val="000000">
                    <a:alpha val="43000"/>
                  </a:srgbClr>
                </a:outerShdw>
              </a:effectLst>
              <a:latin typeface="Arial Black" pitchFamily="34" charset="0"/>
            </a:endParaRPr>
          </a:p>
        </p:txBody>
      </p:sp>
    </p:spTree>
    <p:extLst>
      <p:ext uri="{BB962C8B-B14F-4D97-AF65-F5344CB8AC3E}">
        <p14:creationId xmlns:p14="http://schemas.microsoft.com/office/powerpoint/2010/main" val="2777070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29394"/>
            <a:ext cx="1828800" cy="365125"/>
          </a:xfrm>
        </p:spPr>
        <p:txBody>
          <a:bodyPr/>
          <a:lstStyle/>
          <a:p>
            <a:fld id="{5C014052-953B-4273-8F47-BF25327D5B24}" type="slidenum">
              <a:rPr lang="en-US" smtClean="0"/>
              <a:t>38</a:t>
            </a:fld>
            <a:endParaRPr lang="en-US" dirty="0"/>
          </a:p>
        </p:txBody>
      </p:sp>
      <p:sp>
        <p:nvSpPr>
          <p:cNvPr id="3" name="Title 2"/>
          <p:cNvSpPr>
            <a:spLocks noGrp="1"/>
          </p:cNvSpPr>
          <p:nvPr>
            <p:ph type="title"/>
          </p:nvPr>
        </p:nvSpPr>
        <p:spPr>
          <a:xfrm>
            <a:off x="1447800" y="187960"/>
            <a:ext cx="5568071" cy="1600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rgbClr val="8C4C64"/>
                </a:solidFill>
                <a:effectLst>
                  <a:outerShdw blurRad="50800" dist="39000" dir="5460000" algn="tl">
                    <a:srgbClr val="000000">
                      <a:alpha val="38000"/>
                    </a:srgbClr>
                  </a:outerShdw>
                </a:effectLst>
              </a:rPr>
              <a:t>Something Sweet to Think About </a:t>
            </a:r>
            <a:endParaRPr lang="en-US" dirty="0">
              <a:ln w="11430"/>
              <a:solidFill>
                <a:srgbClr val="8C4C64"/>
              </a:solidFill>
              <a:effectLst>
                <a:outerShdw blurRad="50800" dist="39000" dir="5460000" algn="tl">
                  <a:srgbClr val="000000">
                    <a:alpha val="38000"/>
                  </a:srgbClr>
                </a:outerShdw>
              </a:effectLst>
            </a:endParaRPr>
          </a:p>
        </p:txBody>
      </p:sp>
      <p:pic>
        <p:nvPicPr>
          <p:cNvPr id="1026" name="Picture 2" descr="C:\Users\Rae\Desktop\Review 3-16-18\soooo hap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876" y="152400"/>
            <a:ext cx="1818647" cy="2217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Rae\Desktop\Review 3-16-18\bride bkgd ed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2400" y="922462"/>
            <a:ext cx="2296926" cy="28956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Rae\Desktop\Art New Grammar 101\white man clip art\3d white people\white man question png.jpg"/>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868934" y="2590800"/>
            <a:ext cx="2122666" cy="3838594"/>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304800" y="2895600"/>
            <a:ext cx="6324600" cy="36576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rgbClr val="8C4C64"/>
                </a:solidFill>
                <a:effectLst>
                  <a:outerShdw blurRad="50800" dist="39000" dir="5460000" algn="tl">
                    <a:srgbClr val="000000">
                      <a:alpha val="38000"/>
                    </a:srgbClr>
                  </a:outerShdw>
                </a:effectLst>
              </a:rPr>
              <a:t>Are there clues</a:t>
            </a:r>
            <a:br>
              <a:rPr lang="en-US" dirty="0" smtClean="0">
                <a:ln w="11430"/>
                <a:solidFill>
                  <a:srgbClr val="8C4C64"/>
                </a:solidFill>
                <a:effectLst>
                  <a:outerShdw blurRad="50800" dist="39000" dir="5460000" algn="tl">
                    <a:srgbClr val="000000">
                      <a:alpha val="38000"/>
                    </a:srgbClr>
                  </a:outerShdw>
                </a:effectLst>
              </a:rPr>
            </a:br>
            <a:r>
              <a:rPr lang="en-US" dirty="0" smtClean="0">
                <a:ln w="11430"/>
                <a:solidFill>
                  <a:srgbClr val="8C4C64"/>
                </a:solidFill>
                <a:effectLst>
                  <a:outerShdw blurRad="50800" dist="39000" dir="5460000" algn="tl">
                    <a:srgbClr val="000000">
                      <a:alpha val="38000"/>
                    </a:srgbClr>
                  </a:outerShdw>
                </a:effectLst>
              </a:rPr>
              <a:t>in Noah’s flood account</a:t>
            </a:r>
            <a:br>
              <a:rPr lang="en-US" dirty="0" smtClean="0">
                <a:ln w="11430"/>
                <a:solidFill>
                  <a:srgbClr val="8C4C64"/>
                </a:solidFill>
                <a:effectLst>
                  <a:outerShdw blurRad="50800" dist="39000" dir="5460000" algn="tl">
                    <a:srgbClr val="000000">
                      <a:alpha val="38000"/>
                    </a:srgbClr>
                  </a:outerShdw>
                </a:effectLst>
              </a:rPr>
            </a:br>
            <a:r>
              <a:rPr lang="en-US" dirty="0" smtClean="0">
                <a:ln w="11430"/>
                <a:solidFill>
                  <a:srgbClr val="8C4C64"/>
                </a:solidFill>
                <a:effectLst>
                  <a:outerShdw blurRad="50800" dist="39000" dir="5460000" algn="tl">
                    <a:srgbClr val="000000">
                      <a:alpha val="38000"/>
                    </a:srgbClr>
                  </a:outerShdw>
                </a:effectLst>
              </a:rPr>
              <a:t>that will assist Yahuah’s people to verify His</a:t>
            </a:r>
            <a:br>
              <a:rPr lang="en-US" dirty="0" smtClean="0">
                <a:ln w="11430"/>
                <a:solidFill>
                  <a:srgbClr val="8C4C64"/>
                </a:solidFill>
                <a:effectLst>
                  <a:outerShdw blurRad="50800" dist="39000" dir="5460000" algn="tl">
                    <a:srgbClr val="000000">
                      <a:alpha val="38000"/>
                    </a:srgbClr>
                  </a:outerShdw>
                </a:effectLst>
              </a:rPr>
            </a:br>
            <a:r>
              <a:rPr lang="en-US" dirty="0" smtClean="0">
                <a:ln w="11430"/>
                <a:solidFill>
                  <a:srgbClr val="8C4C64"/>
                </a:solidFill>
                <a:effectLst>
                  <a:outerShdw blurRad="50800" dist="39000" dir="5460000" algn="tl">
                    <a:srgbClr val="000000">
                      <a:alpha val="38000"/>
                    </a:srgbClr>
                  </a:outerShdw>
                </a:effectLst>
              </a:rPr>
              <a:t>Covenant Calendar?</a:t>
            </a:r>
            <a:endParaRPr lang="en-US" dirty="0">
              <a:ln w="11430"/>
              <a:solidFill>
                <a:srgbClr val="8C4C64"/>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39337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par>
                                <p:cTn id="8" presetID="6" presetClass="entr" presetSubtype="32"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out)">
                                      <p:cBhvr>
                                        <p:cTn id="1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6000"/>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39</a:t>
            </a:fld>
            <a:endParaRPr lang="en-US"/>
          </a:p>
        </p:txBody>
      </p:sp>
      <p:sp>
        <p:nvSpPr>
          <p:cNvPr id="5" name="Title 1"/>
          <p:cNvSpPr txBox="1">
            <a:spLocks/>
          </p:cNvSpPr>
          <p:nvPr/>
        </p:nvSpPr>
        <p:spPr>
          <a:xfrm>
            <a:off x="304800" y="-76200"/>
            <a:ext cx="8305800" cy="3124200"/>
          </a:xfrm>
          <a:prstGeom prst="rect">
            <a:avLst/>
          </a:prstGeom>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300" dirty="0" smtClean="0">
                <a:ln w="1905"/>
                <a:solidFill>
                  <a:srgbClr val="912AA6"/>
                </a:solidFill>
                <a:effectLst>
                  <a:innerShdw blurRad="69850" dist="43180" dir="5400000">
                    <a:srgbClr val="000000">
                      <a:alpha val="65000"/>
                    </a:srgbClr>
                  </a:innerShdw>
                </a:effectLst>
                <a:latin typeface="Matura MT Script Capitals" pitchFamily="66" charset="0"/>
              </a:rPr>
              <a:t>Consider these </a:t>
            </a:r>
            <a:r>
              <a:rPr lang="en-US" sz="4400" spc="300" dirty="0">
                <a:ln w="1905"/>
                <a:solidFill>
                  <a:srgbClr val="912AA6"/>
                </a:solidFill>
                <a:effectLst>
                  <a:innerShdw blurRad="69850" dist="43180" dir="5400000">
                    <a:srgbClr val="000000">
                      <a:alpha val="65000"/>
                    </a:srgbClr>
                  </a:innerShdw>
                </a:effectLst>
                <a:latin typeface="Matura MT Script Capitals" pitchFamily="66" charset="0"/>
              </a:rPr>
              <a:t>2</a:t>
            </a:r>
            <a:r>
              <a:rPr lang="en-US" sz="3600" spc="300" dirty="0" smtClean="0">
                <a:ln w="1905"/>
                <a:solidFill>
                  <a:srgbClr val="912AA6"/>
                </a:solidFill>
                <a:effectLst>
                  <a:innerShdw blurRad="69850" dist="43180" dir="5400000">
                    <a:srgbClr val="000000">
                      <a:alpha val="65000"/>
                    </a:srgbClr>
                  </a:innerShdw>
                </a:effectLst>
                <a:latin typeface="Matura MT Script Capitals" pitchFamily="66" charset="0"/>
              </a:rPr>
              <a:t> Dates in </a:t>
            </a:r>
          </a:p>
          <a:p>
            <a:r>
              <a:rPr lang="en-US" sz="3600" spc="300" dirty="0" smtClean="0">
                <a:ln w="1905"/>
                <a:solidFill>
                  <a:srgbClr val="912AA6"/>
                </a:solidFill>
                <a:effectLst>
                  <a:innerShdw blurRad="69850" dist="43180" dir="5400000">
                    <a:srgbClr val="000000">
                      <a:alpha val="65000"/>
                    </a:srgbClr>
                  </a:innerShdw>
                </a:effectLst>
                <a:latin typeface="Matura MT Script Capitals" pitchFamily="66" charset="0"/>
              </a:rPr>
              <a:t>Calendar Construction</a:t>
            </a:r>
          </a:p>
          <a:p>
            <a:r>
              <a:rPr lang="en-US" sz="500" dirty="0" smtClean="0">
                <a:ln w="1905"/>
                <a:solidFill>
                  <a:srgbClr val="912AA6"/>
                </a:solidFill>
                <a:effectLst>
                  <a:innerShdw blurRad="69850" dist="43180" dir="5400000">
                    <a:srgbClr val="000000">
                      <a:alpha val="65000"/>
                    </a:srgbClr>
                  </a:innerShdw>
                </a:effectLst>
                <a:latin typeface="Matura MT Script Capitals" pitchFamily="66" charset="0"/>
              </a:rPr>
              <a:t> </a:t>
            </a:r>
            <a:r>
              <a:rPr lang="en-US" sz="3200" dirty="0" smtClean="0">
                <a:ln w="1905"/>
                <a:solidFill>
                  <a:srgbClr val="8C4C64"/>
                </a:solidFill>
                <a:effectLst>
                  <a:innerShdw blurRad="69850" dist="43180" dir="5400000">
                    <a:srgbClr val="000000">
                      <a:alpha val="65000"/>
                    </a:srgbClr>
                  </a:innerShdw>
                </a:effectLst>
              </a:rPr>
              <a:t/>
            </a:r>
            <a:br>
              <a:rPr lang="en-US" sz="3200" dirty="0" smtClean="0">
                <a:ln w="1905"/>
                <a:solidFill>
                  <a:srgbClr val="8C4C64"/>
                </a:solidFill>
                <a:effectLst>
                  <a:innerShdw blurRad="69850" dist="43180" dir="5400000">
                    <a:srgbClr val="000000">
                      <a:alpha val="65000"/>
                    </a:srgbClr>
                  </a:innerShdw>
                </a:effectLst>
              </a:rPr>
            </a:br>
            <a:r>
              <a:rPr lang="en-US" sz="2800" dirty="0" smtClean="0">
                <a:ln w="1905"/>
                <a:solidFill>
                  <a:srgbClr val="0070C0"/>
                </a:solidFill>
                <a:effectLst>
                  <a:innerShdw blurRad="69850" dist="43180" dir="5400000">
                    <a:srgbClr val="000000">
                      <a:alpha val="65000"/>
                    </a:srgbClr>
                  </a:innerShdw>
                </a:effectLst>
              </a:rPr>
              <a:t>Will Yahusha’s Passover in “the midst of the week” and His ascension on the 40</a:t>
            </a:r>
            <a:r>
              <a:rPr lang="en-US" sz="2800" baseline="30000" dirty="0" smtClean="0">
                <a:ln w="1905"/>
                <a:solidFill>
                  <a:srgbClr val="0070C0"/>
                </a:solidFill>
                <a:effectLst>
                  <a:innerShdw blurRad="69850" dist="43180" dir="5400000">
                    <a:srgbClr val="000000">
                      <a:alpha val="65000"/>
                    </a:srgbClr>
                  </a:innerShdw>
                </a:effectLst>
              </a:rPr>
              <a:t>th</a:t>
            </a:r>
            <a:r>
              <a:rPr lang="en-US" sz="2800" dirty="0" smtClean="0">
                <a:ln w="1905"/>
                <a:solidFill>
                  <a:srgbClr val="0070C0"/>
                </a:solidFill>
                <a:effectLst>
                  <a:innerShdw blurRad="69850" dist="43180" dir="5400000">
                    <a:srgbClr val="000000">
                      <a:alpha val="65000"/>
                    </a:srgbClr>
                  </a:innerShdw>
                </a:effectLst>
              </a:rPr>
              <a:t> day of the Omer Count be the </a:t>
            </a:r>
            <a:r>
              <a:rPr lang="en-US" sz="2800" dirty="0" smtClean="0">
                <a:ln w="1905"/>
                <a:solidFill>
                  <a:schemeClr val="accent4">
                    <a:lumMod val="75000"/>
                  </a:schemeClr>
                </a:solidFill>
                <a:effectLst>
                  <a:innerShdw blurRad="69850" dist="43180" dir="5400000">
                    <a:srgbClr val="000000">
                      <a:alpha val="65000"/>
                    </a:srgbClr>
                  </a:innerShdw>
                </a:effectLst>
              </a:rPr>
              <a:t>two golden keys </a:t>
            </a:r>
            <a:r>
              <a:rPr lang="en-US" sz="2800" dirty="0" smtClean="0">
                <a:ln w="1905"/>
                <a:solidFill>
                  <a:srgbClr val="0070C0"/>
                </a:solidFill>
                <a:effectLst>
                  <a:innerShdw blurRad="69850" dist="43180" dir="5400000">
                    <a:srgbClr val="000000">
                      <a:alpha val="65000"/>
                    </a:srgbClr>
                  </a:innerShdw>
                </a:effectLst>
              </a:rPr>
              <a:t>to rebuild the </a:t>
            </a:r>
            <a:br>
              <a:rPr lang="en-US" sz="2800" dirty="0" smtClean="0">
                <a:ln w="1905"/>
                <a:solidFill>
                  <a:srgbClr val="0070C0"/>
                </a:solidFill>
                <a:effectLst>
                  <a:innerShdw blurRad="69850" dist="43180" dir="5400000">
                    <a:srgbClr val="000000">
                      <a:alpha val="65000"/>
                    </a:srgbClr>
                  </a:innerShdw>
                </a:effectLst>
              </a:rPr>
            </a:br>
            <a:r>
              <a:rPr lang="en-US" sz="2800" dirty="0" smtClean="0">
                <a:ln w="1905"/>
                <a:solidFill>
                  <a:srgbClr val="0070C0"/>
                </a:solidFill>
                <a:effectLst>
                  <a:innerShdw blurRad="69850" dist="43180" dir="5400000">
                    <a:srgbClr val="000000">
                      <a:alpha val="65000"/>
                    </a:srgbClr>
                  </a:innerShdw>
                </a:effectLst>
              </a:rPr>
              <a:t>Covenant Calendar for His full ministry?</a:t>
            </a:r>
            <a:endParaRPr lang="en-US" sz="2800" spc="50" dirty="0" smtClean="0">
              <a:ln w="11430"/>
              <a:solidFill>
                <a:srgbClr val="8C4C64"/>
              </a:solidFill>
              <a:effectLst>
                <a:outerShdw blurRad="76200" dist="50800" dir="5400000" algn="tl" rotWithShape="0">
                  <a:srgbClr val="000000">
                    <a:alpha val="65000"/>
                  </a:srgbClr>
                </a:outerShdw>
              </a:effectLst>
            </a:endParaRPr>
          </a:p>
        </p:txBody>
      </p:sp>
      <p:sp>
        <p:nvSpPr>
          <p:cNvPr id="3" name="Rectangle 2"/>
          <p:cNvSpPr/>
          <p:nvPr/>
        </p:nvSpPr>
        <p:spPr>
          <a:xfrm>
            <a:off x="165913" y="5364540"/>
            <a:ext cx="8834470" cy="156966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4800" b="1" cap="none" spc="0" dirty="0" smtClean="0">
                <a:ln w="1905"/>
                <a:solidFill>
                  <a:srgbClr val="7030A0"/>
                </a:solidFill>
                <a:effectLst>
                  <a:innerShdw blurRad="69850" dist="43180" dir="5400000">
                    <a:srgbClr val="000000">
                      <a:alpha val="65000"/>
                    </a:srgbClr>
                  </a:innerShdw>
                </a:effectLst>
              </a:rPr>
              <a:t>From the</a:t>
            </a: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800" b="1" cap="none" spc="0" dirty="0" smtClean="0">
                <a:ln w="1905"/>
                <a:solidFill>
                  <a:srgbClr val="0070C0"/>
                </a:solidFill>
                <a:effectLst>
                  <a:innerShdw blurRad="69850" dist="43180" dir="5400000">
                    <a:srgbClr val="000000">
                      <a:alpha val="65000"/>
                    </a:srgbClr>
                  </a:innerShdw>
                </a:effectLst>
              </a:rPr>
              <a:t>“cross” </a:t>
            </a:r>
            <a:r>
              <a:rPr lang="en-US" sz="4800" b="1" cap="none" spc="0" dirty="0" smtClean="0">
                <a:ln w="1905"/>
                <a:solidFill>
                  <a:srgbClr val="7030A0"/>
                </a:solidFill>
                <a:effectLst>
                  <a:innerShdw blurRad="69850" dist="43180" dir="5400000">
                    <a:srgbClr val="000000">
                      <a:alpha val="65000"/>
                    </a:srgbClr>
                  </a:innerShdw>
                </a:effectLst>
              </a:rPr>
              <a:t>… to </a:t>
            </a:r>
            <a:r>
              <a:rPr lang="en-US" sz="4800" b="1" cap="none" spc="0" dirty="0" smtClean="0">
                <a:ln w="1905"/>
                <a:solidFill>
                  <a:schemeClr val="accent2">
                    <a:lumMod val="75000"/>
                  </a:schemeClr>
                </a:solidFill>
                <a:effectLst>
                  <a:innerShdw blurRad="69850" dist="43180" dir="5400000">
                    <a:srgbClr val="000000">
                      <a:alpha val="65000"/>
                    </a:srgbClr>
                  </a:innerShdw>
                </a:effectLst>
              </a:rPr>
              <a:t>“heaven”</a:t>
            </a:r>
            <a:br>
              <a:rPr lang="en-US" sz="4800" b="1" cap="none" spc="0" dirty="0" smtClean="0">
                <a:ln w="1905"/>
                <a:solidFill>
                  <a:schemeClr val="accent2">
                    <a:lumMod val="75000"/>
                  </a:schemeClr>
                </a:solidFill>
                <a:effectLst>
                  <a:innerShdw blurRad="69850" dist="43180" dir="5400000">
                    <a:srgbClr val="000000">
                      <a:alpha val="65000"/>
                    </a:srgbClr>
                  </a:innerShdw>
                </a:effectLst>
              </a:rPr>
            </a:br>
            <a:r>
              <a:rPr lang="en-US" sz="4800" b="1" cap="none" spc="0" dirty="0" smtClean="0">
                <a:ln w="1905"/>
                <a:solidFill>
                  <a:srgbClr val="7030A0"/>
                </a:solidFill>
                <a:effectLst>
                  <a:innerShdw blurRad="69850" dist="43180" dir="5400000">
                    <a:srgbClr val="000000">
                      <a:alpha val="65000"/>
                    </a:srgbClr>
                  </a:innerShdw>
                </a:effectLst>
              </a:rPr>
              <a:t>in 44 days!</a:t>
            </a:r>
            <a:endParaRPr lang="en-US" sz="4800" b="1" cap="none" spc="0" dirty="0">
              <a:ln w="1905"/>
              <a:solidFill>
                <a:srgbClr val="7030A0"/>
              </a:solidFill>
              <a:effectLst>
                <a:innerShdw blurRad="69850" dist="43180" dir="5400000">
                  <a:srgbClr val="000000">
                    <a:alpha val="65000"/>
                  </a:srgbClr>
                </a:innerShdw>
              </a:effectLst>
            </a:endParaRPr>
          </a:p>
        </p:txBody>
      </p:sp>
      <p:pic>
        <p:nvPicPr>
          <p:cNvPr id="3074" name="Picture 2" descr="C:\Users\Rae\Desktop\Art New Grammar 101\white man clip art\Smiley Decision Questions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1146" y="1488198"/>
            <a:ext cx="1300281" cy="14633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9"/>
          <p:cNvSpPr txBox="1"/>
          <p:nvPr/>
        </p:nvSpPr>
        <p:spPr>
          <a:xfrm>
            <a:off x="6872988" y="6126540"/>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pic>
        <p:nvPicPr>
          <p:cNvPr id="9" name="Picture 2" descr="C:\Users\Rae\Desktop\Misc on Desktop\Pictures to file\Flowers in and out of snow\snow flowers 5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176" y="2951543"/>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 name="Picture 3" descr="C:\Users\Rae\Desktop\snow flowers 3 ed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0612" y="4553573"/>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0" name="Picture 2" descr="C:\Users\Rae\Desktop\Art New Grammar 101\white man clip art\3d white people\doe boy gold ke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59" y="3327385"/>
            <a:ext cx="1460441" cy="19322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Rae\Desktop\darkness at cross 1 edit.jpg"/>
          <p:cNvPicPr>
            <a:picLocks noChangeAspect="1" noChangeArrowheads="1"/>
          </p:cNvPicPr>
          <p:nvPr/>
        </p:nvPicPr>
        <p:blipFill>
          <a:blip r:embed="rId8" cstate="print">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81000" y="3078540"/>
            <a:ext cx="2070612" cy="2321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3" descr="C:\Users\Rae\Desktop\ascension bes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8600" y="2982083"/>
            <a:ext cx="4886325" cy="2443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Rectangle 14"/>
          <p:cNvSpPr/>
          <p:nvPr/>
        </p:nvSpPr>
        <p:spPr>
          <a:xfrm>
            <a:off x="4181475" y="4916671"/>
            <a:ext cx="4581525" cy="584775"/>
          </a:xfrm>
          <a:prstGeom prst="rect">
            <a:avLst/>
          </a:prstGeom>
          <a:noFill/>
        </p:spPr>
        <p:txBody>
          <a:bodyPr wrap="square" lIns="91440" tIns="45720" rIns="91440" bIns="4572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Yahusha’s ascension!</a:t>
            </a:r>
            <a:endParaRPr lang="en-US" sz="32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endParaRPr>
          </a:p>
        </p:txBody>
      </p:sp>
      <p:sp>
        <p:nvSpPr>
          <p:cNvPr id="16" name="Rectangle 15"/>
          <p:cNvSpPr/>
          <p:nvPr/>
        </p:nvSpPr>
        <p:spPr>
          <a:xfrm>
            <a:off x="4150995" y="3100892"/>
            <a:ext cx="1640205" cy="584775"/>
          </a:xfrm>
          <a:prstGeom prst="rect">
            <a:avLst/>
          </a:prstGeom>
          <a:noFill/>
        </p:spPr>
        <p:txBody>
          <a:bodyPr wrap="square" lIns="91440" tIns="45720" rIns="91440" bIns="4572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Zif 27</a:t>
            </a:r>
            <a:endParaRPr lang="en-US" sz="32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endParaRPr>
          </a:p>
        </p:txBody>
      </p:sp>
      <p:sp>
        <p:nvSpPr>
          <p:cNvPr id="17" name="Rectangle 16"/>
          <p:cNvSpPr/>
          <p:nvPr/>
        </p:nvSpPr>
        <p:spPr>
          <a:xfrm>
            <a:off x="596203" y="3100892"/>
            <a:ext cx="1640205" cy="584775"/>
          </a:xfrm>
          <a:prstGeom prst="rect">
            <a:avLst/>
          </a:prstGeom>
          <a:noFill/>
        </p:spPr>
        <p:txBody>
          <a:bodyPr wrap="square" lIns="91440" tIns="45720" rIns="91440" bIns="4572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Abib 14</a:t>
            </a:r>
            <a:endParaRPr lang="en-US" sz="32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endParaRPr>
          </a:p>
        </p:txBody>
      </p:sp>
      <p:sp>
        <p:nvSpPr>
          <p:cNvPr id="18" name="Rectangle 17"/>
          <p:cNvSpPr/>
          <p:nvPr/>
        </p:nvSpPr>
        <p:spPr>
          <a:xfrm>
            <a:off x="516200" y="4717360"/>
            <a:ext cx="1800209" cy="707886"/>
          </a:xfrm>
          <a:prstGeom prst="rect">
            <a:avLst/>
          </a:prstGeom>
          <a:noFill/>
        </p:spPr>
        <p:txBody>
          <a:bodyPr wrap="square" lIns="91440" tIns="45720" rIns="91440" bIns="45720">
            <a:spAutoFit/>
          </a:bodyPr>
          <a:lstStyle/>
          <a:p>
            <a:pPr algn="ctr"/>
            <a:r>
              <a:rPr lang="en-US" sz="20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Yahusha’s Cross</a:t>
            </a:r>
            <a:endParaRPr lang="en-US" sz="32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365117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1750"/>
                                        <p:tgtEl>
                                          <p:spTgt spid="5">
                                            <p:txEl>
                                              <p:pRg st="2" end="2"/>
                                            </p:txEl>
                                          </p:spTgt>
                                        </p:tgtEl>
                                      </p:cBhvr>
                                    </p:animEffect>
                                  </p:childTnLst>
                                </p:cTn>
                              </p:par>
                            </p:childTnLst>
                          </p:cTn>
                        </p:par>
                        <p:par>
                          <p:cTn id="26" fill="hold">
                            <p:stCondLst>
                              <p:cond delay="1750"/>
                            </p:stCondLst>
                            <p:childTnLst>
                              <p:par>
                                <p:cTn id="27" presetID="42" presetClass="entr" presetSubtype="0" fill="hold"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1000"/>
                                        <p:tgtEl>
                                          <p:spTgt spid="17">
                                            <p:txEl>
                                              <p:pRg st="0" end="0"/>
                                            </p:txEl>
                                          </p:spTgt>
                                        </p:tgtEl>
                                      </p:cBhvr>
                                    </p:animEffect>
                                    <p:anim calcmode="lin" valueType="num">
                                      <p:cBhvr>
                                        <p:cTn id="3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1000"/>
                                        <p:tgtEl>
                                          <p:spTgt spid="18">
                                            <p:txEl>
                                              <p:pRg st="0" end="0"/>
                                            </p:txEl>
                                          </p:spTgt>
                                        </p:tgtEl>
                                      </p:cBhvr>
                                    </p:animEffect>
                                    <p:anim calcmode="lin" valueType="num">
                                      <p:cBhvr>
                                        <p:cTn id="3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nodeType="afterEffect">
                                  <p:stCondLst>
                                    <p:cond delay="10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8" fill="hold" nodeType="afterEffect">
                                  <p:stCondLst>
                                    <p:cond delay="100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wipe(left)">
                                      <p:cBhvr>
                                        <p:cTn id="47" dur="1250"/>
                                        <p:tgtEl>
                                          <p:spTgt spid="16">
                                            <p:txEl>
                                              <p:pRg st="0" end="0"/>
                                            </p:txEl>
                                          </p:spTgt>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1500"/>
                                        <p:tgtEl>
                                          <p:spTgt spid="15"/>
                                        </p:tgtEl>
                                      </p:cBhvr>
                                    </p:animEffect>
                                  </p:childTnLst>
                                </p:cTn>
                              </p:par>
                            </p:childTnLst>
                          </p:cTn>
                        </p:par>
                        <p:par>
                          <p:cTn id="52" fill="hold">
                            <p:stCondLst>
                              <p:cond delay="9500"/>
                            </p:stCondLst>
                            <p:childTnLst>
                              <p:par>
                                <p:cTn id="53" presetID="22" presetClass="entr" presetSubtype="1" fill="hold" nodeType="afterEffect">
                                  <p:stCondLst>
                                    <p:cond delay="2000"/>
                                  </p:stCondLst>
                                  <p:childTnLst>
                                    <p:set>
                                      <p:cBhvr>
                                        <p:cTn id="54" dur="1" fill="hold">
                                          <p:stCondLst>
                                            <p:cond delay="0"/>
                                          </p:stCondLst>
                                        </p:cTn>
                                        <p:tgtEl>
                                          <p:spTgt spid="2050"/>
                                        </p:tgtEl>
                                        <p:attrNameLst>
                                          <p:attrName>style.visibility</p:attrName>
                                        </p:attrNameLst>
                                      </p:cBhvr>
                                      <p:to>
                                        <p:strVal val="visible"/>
                                      </p:to>
                                    </p:set>
                                    <p:animEffect transition="in" filter="wipe(up)">
                                      <p:cBhvr>
                                        <p:cTn id="55" dur="2000"/>
                                        <p:tgtEl>
                                          <p:spTgt spid="20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014052-953B-4273-8F47-BF25327D5B24}" type="slidenum">
              <a:rPr lang="en-US" smtClean="0"/>
              <a:pPr/>
              <a:t>4</a:t>
            </a:fld>
            <a:endParaRPr lang="en-US" dirty="0"/>
          </a:p>
        </p:txBody>
      </p:sp>
      <p:sp>
        <p:nvSpPr>
          <p:cNvPr id="5" name="Title 4"/>
          <p:cNvSpPr>
            <a:spLocks noGrp="1"/>
          </p:cNvSpPr>
          <p:nvPr>
            <p:ph type="title"/>
          </p:nvPr>
        </p:nvSpPr>
        <p:spPr>
          <a:xfrm>
            <a:off x="289560" y="152400"/>
            <a:ext cx="4358640" cy="2438400"/>
          </a:xfrm>
        </p:spPr>
        <p:txBody>
          <a:bodyPr>
            <a:scene3d>
              <a:camera prst="orthographicFront"/>
              <a:lightRig rig="threePt" dir="t"/>
            </a:scene3d>
            <a:sp3d extrusionH="57150">
              <a:bevelT w="38100" h="38100"/>
            </a:sp3d>
          </a:bodyPr>
          <a:lstStyle/>
          <a:p>
            <a:pPr algn="ctr"/>
            <a:r>
              <a:rPr lang="en-US" sz="4800" spc="600" dirty="0" smtClean="0">
                <a:solidFill>
                  <a:schemeClr val="tx1">
                    <a:lumMod val="75000"/>
                    <a:lumOff val="25000"/>
                  </a:schemeClr>
                </a:solidFill>
                <a:latin typeface="Cooper Black" pitchFamily="18" charset="0"/>
              </a:rPr>
              <a:t>Is it False?</a:t>
            </a:r>
            <a:br>
              <a:rPr lang="en-US" sz="4800" spc="600" dirty="0" smtClean="0">
                <a:solidFill>
                  <a:schemeClr val="tx1">
                    <a:lumMod val="75000"/>
                    <a:lumOff val="25000"/>
                  </a:schemeClr>
                </a:solidFill>
                <a:latin typeface="Cooper Black" pitchFamily="18" charset="0"/>
              </a:rPr>
            </a:br>
            <a:r>
              <a:rPr lang="en-US" sz="4800" spc="600" dirty="0" smtClean="0">
                <a:solidFill>
                  <a:schemeClr val="accent3">
                    <a:lumMod val="75000"/>
                  </a:schemeClr>
                </a:solidFill>
                <a:latin typeface="Cooper Black" pitchFamily="18" charset="0"/>
              </a:rPr>
              <a:t>or</a:t>
            </a:r>
            <a:r>
              <a:rPr lang="en-US" sz="4800" spc="600" dirty="0" smtClean="0">
                <a:latin typeface="Cooper Black" pitchFamily="18" charset="0"/>
              </a:rPr>
              <a:t/>
            </a:r>
            <a:br>
              <a:rPr lang="en-US" sz="4800" spc="600" dirty="0" smtClean="0">
                <a:latin typeface="Cooper Black" pitchFamily="18" charset="0"/>
              </a:rPr>
            </a:br>
            <a:r>
              <a:rPr lang="en-US" sz="4800" spc="600" dirty="0" smtClean="0">
                <a:solidFill>
                  <a:srgbClr val="995D5D"/>
                </a:solidFill>
                <a:latin typeface="Cooper Black" pitchFamily="18" charset="0"/>
              </a:rPr>
              <a:t>Is it True?</a:t>
            </a:r>
            <a:endParaRPr lang="en-US" sz="4800" spc="600" dirty="0">
              <a:solidFill>
                <a:srgbClr val="995D5D"/>
              </a:solidFill>
              <a:latin typeface="Cooper Black" pitchFamily="18" charset="0"/>
            </a:endParaRPr>
          </a:p>
        </p:txBody>
      </p:sp>
      <p:pic>
        <p:nvPicPr>
          <p:cNvPr id="3074" name="Picture 2" descr="C:\Users\Rae\Desktop\false true joined.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823459" y="365430"/>
            <a:ext cx="4091941" cy="2158444"/>
          </a:xfrm>
          <a:prstGeom prst="rect">
            <a:avLst/>
          </a:prstGeom>
          <a:noFill/>
          <a:ln w="76200">
            <a:solidFill>
              <a:srgbClr val="8C4C64"/>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7" name="Picture 5" descr="C:\Users\Rae\Desktop\counterfeit money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659" y="4764237"/>
            <a:ext cx="2514600" cy="140922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8" name="Picture 6" descr="C:\Users\Rae\Desktop\counterfeit stamp.jpg"/>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476999" y="3581400"/>
            <a:ext cx="2743201" cy="1666875"/>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381000" y="2743200"/>
            <a:ext cx="8206741" cy="3657600"/>
          </a:xfrm>
        </p:spPr>
        <p:txBody>
          <a:bodyPr>
            <a:noAutofit/>
            <a:scene3d>
              <a:camera prst="orthographicFront"/>
              <a:lightRig rig="threePt" dir="t"/>
            </a:scene3d>
            <a:sp3d extrusionH="57150">
              <a:bevelT w="38100" h="38100"/>
            </a:sp3d>
          </a:bodyPr>
          <a:lstStyle/>
          <a:p>
            <a:pPr marL="342900" indent="-342900">
              <a:buFont typeface="+mj-lt"/>
              <a:buAutoNum type="arabicPeriod" startAt="4"/>
            </a:pPr>
            <a:r>
              <a:rPr lang="en-US" sz="2800" dirty="0" smtClean="0"/>
              <a:t>  </a:t>
            </a:r>
            <a:r>
              <a:rPr lang="en-US" sz="2800" b="1" dirty="0" smtClean="0">
                <a:solidFill>
                  <a:srgbClr val="FF3399"/>
                </a:solidFill>
              </a:rPr>
              <a:t>Studying Yahuah’s Covenant Calendar will </a:t>
            </a:r>
            <a:br>
              <a:rPr lang="en-US" sz="2800" b="1" dirty="0" smtClean="0">
                <a:solidFill>
                  <a:srgbClr val="FF3399"/>
                </a:solidFill>
              </a:rPr>
            </a:br>
            <a:r>
              <a:rPr lang="en-US" sz="2800" b="1" dirty="0" smtClean="0">
                <a:solidFill>
                  <a:srgbClr val="FF3399"/>
                </a:solidFill>
              </a:rPr>
              <a:t>  also provide skills for the Bride to detect </a:t>
            </a:r>
            <a:r>
              <a:rPr lang="en-US" sz="2800" b="1" dirty="0" smtClean="0">
                <a:solidFill>
                  <a:srgbClr val="8C4C64"/>
                </a:solidFill>
              </a:rPr>
              <a:t>any </a:t>
            </a:r>
            <a:br>
              <a:rPr lang="en-US" sz="2800" b="1" dirty="0" smtClean="0">
                <a:solidFill>
                  <a:srgbClr val="8C4C64"/>
                </a:solidFill>
              </a:rPr>
            </a:br>
            <a:r>
              <a:rPr lang="en-US" sz="2800" b="1" dirty="0" smtClean="0">
                <a:solidFill>
                  <a:srgbClr val="8C4C64"/>
                </a:solidFill>
              </a:rPr>
              <a:t>  counterfeit calendars that offer challenges.</a:t>
            </a:r>
          </a:p>
          <a:p>
            <a:pPr marL="617220" lvl="1" indent="-342900">
              <a:buFont typeface="Wingdings" pitchFamily="2" charset="2"/>
              <a:buChar char="ü"/>
            </a:pPr>
            <a:r>
              <a:rPr lang="en-US" sz="2400" b="1" dirty="0" smtClean="0">
                <a:solidFill>
                  <a:schemeClr val="accent3">
                    <a:lumMod val="50000"/>
                  </a:schemeClr>
                </a:solidFill>
              </a:rPr>
              <a:t>There is no need to study counterfeit </a:t>
            </a:r>
            <a:br>
              <a:rPr lang="en-US" sz="2400" b="1" dirty="0" smtClean="0">
                <a:solidFill>
                  <a:schemeClr val="accent3">
                    <a:lumMod val="50000"/>
                  </a:schemeClr>
                </a:solidFill>
              </a:rPr>
            </a:br>
            <a:r>
              <a:rPr lang="en-US" sz="2400" b="1" dirty="0" smtClean="0">
                <a:solidFill>
                  <a:schemeClr val="accent3">
                    <a:lumMod val="50000"/>
                  </a:schemeClr>
                </a:solidFill>
              </a:rPr>
              <a:t>calendars.  As these errors surface, they </a:t>
            </a:r>
            <a:br>
              <a:rPr lang="en-US" sz="2400" b="1" dirty="0" smtClean="0">
                <a:solidFill>
                  <a:schemeClr val="accent3">
                    <a:lumMod val="50000"/>
                  </a:schemeClr>
                </a:solidFill>
              </a:rPr>
            </a:br>
            <a:r>
              <a:rPr lang="en-US" sz="2400" b="1" dirty="0" smtClean="0">
                <a:solidFill>
                  <a:schemeClr val="accent3">
                    <a:lumMod val="50000"/>
                  </a:schemeClr>
                </a:solidFill>
              </a:rPr>
              <a:t>are automatically exposed by the true.</a:t>
            </a:r>
          </a:p>
          <a:p>
            <a:pPr marL="617220" lvl="1" indent="-342900">
              <a:buFont typeface="Wingdings" pitchFamily="2" charset="2"/>
              <a:buChar char="ü"/>
            </a:pPr>
            <a:r>
              <a:rPr lang="en-US" sz="2400" b="1" dirty="0" smtClean="0">
                <a:solidFill>
                  <a:schemeClr val="accent1">
                    <a:lumMod val="50000"/>
                  </a:schemeClr>
                </a:solidFill>
              </a:rPr>
              <a:t>Yahuah’s Covenant Calendar will always</a:t>
            </a:r>
            <a:br>
              <a:rPr lang="en-US" sz="2400" b="1" dirty="0" smtClean="0">
                <a:solidFill>
                  <a:schemeClr val="accent1">
                    <a:lumMod val="50000"/>
                  </a:schemeClr>
                </a:solidFill>
              </a:rPr>
            </a:br>
            <a:r>
              <a:rPr lang="en-US" sz="2400" b="1" dirty="0" smtClean="0">
                <a:solidFill>
                  <a:schemeClr val="accent1">
                    <a:lumMod val="50000"/>
                  </a:schemeClr>
                </a:solidFill>
              </a:rPr>
              <a:t> have the “last word” with plenty of witnesses</a:t>
            </a:r>
            <a:r>
              <a:rPr lang="en-US" sz="2000" b="1" dirty="0" smtClean="0">
                <a:solidFill>
                  <a:schemeClr val="accent1">
                    <a:lumMod val="50000"/>
                  </a:schemeClr>
                </a:solidFill>
              </a:rPr>
              <a:t>.</a:t>
            </a:r>
            <a:endParaRPr lang="en-US" sz="2000" b="1" dirty="0">
              <a:solidFill>
                <a:schemeClr val="accent1">
                  <a:lumMod val="50000"/>
                </a:schemeClr>
              </a:solidFill>
            </a:endParaRPr>
          </a:p>
        </p:txBody>
      </p:sp>
    </p:spTree>
    <p:extLst>
      <p:ext uri="{BB962C8B-B14F-4D97-AF65-F5344CB8AC3E}">
        <p14:creationId xmlns:p14="http://schemas.microsoft.com/office/powerpoint/2010/main" val="3192691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750"/>
                                        <p:tgtEl>
                                          <p:spTgt spid="3">
                                            <p:txEl>
                                              <p:pRg st="1" end="1"/>
                                            </p:txEl>
                                          </p:spTgt>
                                        </p:tgtEl>
                                      </p:cBhvr>
                                    </p:animEffect>
                                  </p:childTnLst>
                                </p:cTn>
                              </p:par>
                            </p:childTnLst>
                          </p:cTn>
                        </p:par>
                        <p:par>
                          <p:cTn id="8" fill="hold">
                            <p:stCondLst>
                              <p:cond delay="1750"/>
                            </p:stCondLst>
                            <p:childTnLst>
                              <p:par>
                                <p:cTn id="9" presetID="6" presetClass="entr" presetSubtype="16"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circle(in)">
                                      <p:cBhvr>
                                        <p:cTn id="11" dur="2000"/>
                                        <p:tgtEl>
                                          <p:spTgt spid="3077"/>
                                        </p:tgtEl>
                                      </p:cBhvr>
                                    </p:animEffect>
                                  </p:childTnLst>
                                </p:cTn>
                              </p:par>
                            </p:childTnLst>
                          </p:cTn>
                        </p:par>
                        <p:par>
                          <p:cTn id="12" fill="hold">
                            <p:stCondLst>
                              <p:cond delay="3750"/>
                            </p:stCondLst>
                            <p:childTnLst>
                              <p:par>
                                <p:cTn id="13" presetID="22" presetClass="entr" presetSubtype="1" fill="hold" nodeType="after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wipe(up)">
                                      <p:cBhvr>
                                        <p:cTn id="15" dur="1500"/>
                                        <p:tgtEl>
                                          <p:spTgt spid="30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6000"/>
            <a:lum/>
          </a:blip>
          <a:srcRect/>
          <a:stretch>
            <a:fillRect t="-6000" b="-6000"/>
          </a:stretch>
        </a:blipFill>
        <a:effectLst/>
      </p:bgPr>
    </p:bg>
    <p:spTree>
      <p:nvGrpSpPr>
        <p:cNvPr id="1" name=""/>
        <p:cNvGrpSpPr/>
        <p:nvPr/>
      </p:nvGrpSpPr>
      <p:grpSpPr>
        <a:xfrm>
          <a:off x="0" y="0"/>
          <a:ext cx="0" cy="0"/>
          <a:chOff x="0" y="0"/>
          <a:chExt cx="0" cy="0"/>
        </a:xfrm>
      </p:grpSpPr>
      <p:pic>
        <p:nvPicPr>
          <p:cNvPr id="12" name="Picture 3" descr="C:\Users\Rae\Desktop\Art New Grammar 101\white man clip art\3d hap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15200" y="5067300"/>
            <a:ext cx="1752600" cy="179070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40</a:t>
            </a:fld>
            <a:endParaRPr lang="en-US"/>
          </a:p>
        </p:txBody>
      </p:sp>
      <p:sp>
        <p:nvSpPr>
          <p:cNvPr id="5" name="Title 1"/>
          <p:cNvSpPr txBox="1">
            <a:spLocks/>
          </p:cNvSpPr>
          <p:nvPr/>
        </p:nvSpPr>
        <p:spPr>
          <a:xfrm>
            <a:off x="304800" y="0"/>
            <a:ext cx="8534400" cy="3124200"/>
          </a:xfrm>
          <a:prstGeom prst="rect">
            <a:avLst/>
          </a:prstGeom>
        </p:spPr>
        <p:txBody>
          <a:bodyPr>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300" dirty="0" smtClean="0">
                <a:ln w="1905"/>
                <a:solidFill>
                  <a:srgbClr val="912AA6"/>
                </a:solidFill>
                <a:effectLst>
                  <a:innerShdw blurRad="69850" dist="43180" dir="5400000">
                    <a:srgbClr val="000000">
                      <a:alpha val="65000"/>
                    </a:srgbClr>
                  </a:innerShdw>
                </a:effectLst>
                <a:latin typeface="Matura MT Script Capitals" pitchFamily="66" charset="0"/>
              </a:rPr>
              <a:t>Covenant Calendar </a:t>
            </a:r>
            <a:r>
              <a:rPr lang="en-US" sz="4000" spc="300" dirty="0">
                <a:ln w="1905"/>
                <a:solidFill>
                  <a:srgbClr val="912AA6"/>
                </a:solidFill>
                <a:effectLst>
                  <a:innerShdw blurRad="69850" dist="43180" dir="5400000">
                    <a:srgbClr val="000000">
                      <a:alpha val="65000"/>
                    </a:srgbClr>
                  </a:innerShdw>
                </a:effectLst>
                <a:latin typeface="Matura MT Script Capitals" pitchFamily="66" charset="0"/>
              </a:rPr>
              <a:t>C</a:t>
            </a:r>
            <a:r>
              <a:rPr lang="en-US" sz="4000" spc="300" dirty="0" smtClean="0">
                <a:ln w="1905"/>
                <a:solidFill>
                  <a:srgbClr val="912AA6"/>
                </a:solidFill>
                <a:effectLst>
                  <a:innerShdw blurRad="69850" dist="43180" dir="5400000">
                    <a:srgbClr val="000000">
                      <a:alpha val="65000"/>
                    </a:srgbClr>
                  </a:innerShdw>
                </a:effectLst>
                <a:latin typeface="Matura MT Script Capitals" pitchFamily="66" charset="0"/>
              </a:rPr>
              <a:t>onsiderations</a:t>
            </a:r>
            <a:r>
              <a:rPr lang="en-US" sz="3600" dirty="0" smtClean="0">
                <a:ln w="1905"/>
                <a:solidFill>
                  <a:srgbClr val="912AA6"/>
                </a:solidFill>
                <a:effectLst>
                  <a:innerShdw blurRad="69850" dist="43180" dir="5400000">
                    <a:srgbClr val="000000">
                      <a:alpha val="65000"/>
                    </a:srgbClr>
                  </a:innerShdw>
                </a:effectLst>
                <a:latin typeface="Matura MT Script Capitals" pitchFamily="66" charset="0"/>
              </a:rPr>
              <a:t> </a:t>
            </a:r>
            <a:r>
              <a:rPr lang="en-US" sz="3200" dirty="0" smtClean="0">
                <a:ln w="1905"/>
                <a:solidFill>
                  <a:srgbClr val="732183"/>
                </a:solidFill>
                <a:effectLst>
                  <a:innerShdw blurRad="69850" dist="43180" dir="5400000">
                    <a:srgbClr val="000000">
                      <a:alpha val="65000"/>
                    </a:srgbClr>
                  </a:innerShdw>
                </a:effectLst>
                <a:latin typeface="Matura MT Script Capitals" pitchFamily="66" charset="0"/>
              </a:rPr>
              <a:t/>
            </a:r>
            <a:br>
              <a:rPr lang="en-US" sz="3200" dirty="0" smtClean="0">
                <a:ln w="1905"/>
                <a:solidFill>
                  <a:srgbClr val="732183"/>
                </a:solidFill>
                <a:effectLst>
                  <a:innerShdw blurRad="69850" dist="43180" dir="5400000">
                    <a:srgbClr val="000000">
                      <a:alpha val="65000"/>
                    </a:srgbClr>
                  </a:innerShdw>
                </a:effectLst>
                <a:latin typeface="Matura MT Script Capitals" pitchFamily="66" charset="0"/>
              </a:rPr>
            </a:br>
            <a:r>
              <a:rPr lang="en-US" sz="2800" dirty="0">
                <a:ln w="1905"/>
                <a:solidFill>
                  <a:srgbClr val="0070C0"/>
                </a:solidFill>
                <a:effectLst>
                  <a:innerShdw blurRad="69850" dist="43180" dir="5400000">
                    <a:srgbClr val="000000">
                      <a:alpha val="65000"/>
                    </a:srgbClr>
                  </a:innerShdw>
                </a:effectLst>
              </a:rPr>
              <a:t>T</a:t>
            </a:r>
            <a:r>
              <a:rPr lang="en-US" sz="2800" dirty="0" smtClean="0">
                <a:ln w="1905"/>
                <a:solidFill>
                  <a:srgbClr val="0070C0"/>
                </a:solidFill>
                <a:effectLst>
                  <a:innerShdw blurRad="69850" dist="43180" dir="5400000">
                    <a:srgbClr val="000000">
                      <a:alpha val="65000"/>
                    </a:srgbClr>
                  </a:innerShdw>
                </a:effectLst>
              </a:rPr>
              <a:t>he solid dates of the Abib 14 cross and the</a:t>
            </a:r>
            <a:br>
              <a:rPr lang="en-US" sz="2800" dirty="0" smtClean="0">
                <a:ln w="1905"/>
                <a:solidFill>
                  <a:srgbClr val="0070C0"/>
                </a:solidFill>
                <a:effectLst>
                  <a:innerShdw blurRad="69850" dist="43180" dir="5400000">
                    <a:srgbClr val="000000">
                      <a:alpha val="65000"/>
                    </a:srgbClr>
                  </a:innerShdw>
                </a:effectLst>
              </a:rPr>
            </a:br>
            <a:r>
              <a:rPr lang="en-US" sz="2800" dirty="0" smtClean="0">
                <a:ln w="1905"/>
                <a:solidFill>
                  <a:srgbClr val="0070C0"/>
                </a:solidFill>
                <a:effectLst>
                  <a:innerShdw blurRad="69850" dist="43180" dir="5400000">
                    <a:srgbClr val="000000">
                      <a:alpha val="65000"/>
                    </a:srgbClr>
                  </a:innerShdw>
                </a:effectLst>
              </a:rPr>
              <a:t> 40</a:t>
            </a:r>
            <a:r>
              <a:rPr lang="en-US" sz="2800" baseline="30000" dirty="0" smtClean="0">
                <a:ln w="1905"/>
                <a:solidFill>
                  <a:srgbClr val="0070C0"/>
                </a:solidFill>
                <a:effectLst>
                  <a:innerShdw blurRad="69850" dist="43180" dir="5400000">
                    <a:srgbClr val="000000">
                      <a:alpha val="65000"/>
                    </a:srgbClr>
                  </a:innerShdw>
                </a:effectLst>
              </a:rPr>
              <a:t>th</a:t>
            </a:r>
            <a:r>
              <a:rPr lang="en-US" sz="2800" dirty="0" smtClean="0">
                <a:ln w="1905"/>
                <a:solidFill>
                  <a:srgbClr val="0070C0"/>
                </a:solidFill>
                <a:effectLst>
                  <a:innerShdw blurRad="69850" dist="43180" dir="5400000">
                    <a:srgbClr val="000000">
                      <a:alpha val="65000"/>
                    </a:srgbClr>
                  </a:innerShdw>
                </a:effectLst>
              </a:rPr>
              <a:t> day of the Omer lay the framework for </a:t>
            </a:r>
            <a:br>
              <a:rPr lang="en-US" sz="2800" dirty="0" smtClean="0">
                <a:ln w="1905"/>
                <a:solidFill>
                  <a:srgbClr val="0070C0"/>
                </a:solidFill>
                <a:effectLst>
                  <a:innerShdw blurRad="69850" dist="43180" dir="5400000">
                    <a:srgbClr val="000000">
                      <a:alpha val="65000"/>
                    </a:srgbClr>
                  </a:innerShdw>
                </a:effectLst>
              </a:rPr>
            </a:br>
            <a:r>
              <a:rPr lang="en-US" sz="2800" dirty="0" smtClean="0">
                <a:ln w="1905"/>
                <a:solidFill>
                  <a:srgbClr val="0070C0"/>
                </a:solidFill>
                <a:effectLst>
                  <a:innerShdw blurRad="69850" dist="43180" dir="5400000">
                    <a:srgbClr val="000000">
                      <a:alpha val="65000"/>
                    </a:srgbClr>
                  </a:innerShdw>
                </a:effectLst>
              </a:rPr>
              <a:t>Yahusha’s 70 week ministry.  Will these dates confirm His Covenant Calendar removing all counterfeits?</a:t>
            </a:r>
          </a:p>
          <a:p>
            <a:pPr algn="l"/>
            <a:endParaRPr lang="en-US" sz="2800" spc="50" dirty="0" smtClean="0">
              <a:ln w="11430"/>
              <a:solidFill>
                <a:srgbClr val="8C4C64"/>
              </a:solidFill>
              <a:effectLst>
                <a:outerShdw blurRad="76200" dist="50800" dir="5400000" algn="tl" rotWithShape="0">
                  <a:srgbClr val="000000">
                    <a:alpha val="65000"/>
                  </a:srgbClr>
                </a:outerShdw>
              </a:effectLst>
            </a:endParaRPr>
          </a:p>
        </p:txBody>
      </p:sp>
      <p:pic>
        <p:nvPicPr>
          <p:cNvPr id="1030" name="Picture 6" descr="C:\Users\Rae\Desktop\tongues of fir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2541" y="2967525"/>
            <a:ext cx="1832809" cy="2295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descr="C:\Users\Rae\Desktop\Jesus-Baptized-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3013476"/>
            <a:ext cx="3020135" cy="2265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5212140"/>
            <a:ext cx="7032694" cy="156966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4800" b="1" cap="none" spc="0" dirty="0" smtClean="0">
                <a:ln w="1905"/>
                <a:solidFill>
                  <a:srgbClr val="7030A0"/>
                </a:solidFill>
                <a:effectLst>
                  <a:innerShdw blurRad="69850" dist="43180" dir="5400000">
                    <a:srgbClr val="000000">
                      <a:alpha val="65000"/>
                    </a:srgbClr>
                  </a:innerShdw>
                </a:effectLst>
              </a:rPr>
              <a:t>From</a:t>
            </a: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800" b="1" cap="none" spc="0" dirty="0" smtClean="0">
                <a:ln w="1905"/>
                <a:solidFill>
                  <a:srgbClr val="0070C0"/>
                </a:solidFill>
                <a:effectLst>
                  <a:innerShdw blurRad="69850" dist="43180" dir="5400000">
                    <a:srgbClr val="000000">
                      <a:alpha val="65000"/>
                    </a:srgbClr>
                  </a:innerShdw>
                </a:effectLst>
              </a:rPr>
              <a:t>“water” </a:t>
            </a:r>
            <a:r>
              <a:rPr lang="en-US" sz="4800" b="1" cap="none" spc="0" dirty="0" smtClean="0">
                <a:ln w="1905"/>
                <a:solidFill>
                  <a:srgbClr val="7030A0"/>
                </a:solidFill>
                <a:effectLst>
                  <a:innerShdw blurRad="69850" dist="43180" dir="5400000">
                    <a:srgbClr val="000000">
                      <a:alpha val="65000"/>
                    </a:srgbClr>
                  </a:innerShdw>
                </a:effectLst>
              </a:rPr>
              <a:t>… to </a:t>
            </a:r>
            <a:r>
              <a:rPr lang="en-US" sz="4800" b="1" cap="none" spc="0" dirty="0" smtClean="0">
                <a:ln w="1905"/>
                <a:solidFill>
                  <a:schemeClr val="accent2">
                    <a:lumMod val="75000"/>
                  </a:schemeClr>
                </a:solidFill>
                <a:effectLst>
                  <a:innerShdw blurRad="69850" dist="43180" dir="5400000">
                    <a:srgbClr val="000000">
                      <a:alpha val="65000"/>
                    </a:srgbClr>
                  </a:innerShdw>
                </a:effectLst>
              </a:rPr>
              <a:t>“fire”</a:t>
            </a:r>
            <a:br>
              <a:rPr lang="en-US" sz="4800" b="1" cap="none" spc="0" dirty="0" smtClean="0">
                <a:ln w="1905"/>
                <a:solidFill>
                  <a:schemeClr val="accent2">
                    <a:lumMod val="75000"/>
                  </a:schemeClr>
                </a:solidFill>
                <a:effectLst>
                  <a:innerShdw blurRad="69850" dist="43180" dir="5400000">
                    <a:srgbClr val="000000">
                      <a:alpha val="65000"/>
                    </a:srgbClr>
                  </a:innerShdw>
                </a:effectLst>
              </a:rPr>
            </a:br>
            <a:r>
              <a:rPr lang="en-US" sz="4800" b="1" cap="none" spc="0" dirty="0" smtClean="0">
                <a:ln w="1905"/>
                <a:solidFill>
                  <a:srgbClr val="7030A0"/>
                </a:solidFill>
                <a:effectLst>
                  <a:innerShdw blurRad="69850" dist="43180" dir="5400000">
                    <a:srgbClr val="000000">
                      <a:alpha val="65000"/>
                    </a:srgbClr>
                  </a:innerShdw>
                </a:effectLst>
              </a:rPr>
              <a:t>in 70 weeks?!</a:t>
            </a:r>
            <a:endParaRPr lang="en-US" sz="4800" b="1" cap="none" spc="0" dirty="0">
              <a:ln w="1905"/>
              <a:solidFill>
                <a:srgbClr val="7030A0"/>
              </a:solidFill>
              <a:effectLst>
                <a:innerShdw blurRad="69850" dist="43180" dir="5400000">
                  <a:srgbClr val="000000">
                    <a:alpha val="65000"/>
                  </a:srgbClr>
                </a:innerShdw>
              </a:effectLst>
            </a:endParaRPr>
          </a:p>
        </p:txBody>
      </p:sp>
      <p:sp>
        <p:nvSpPr>
          <p:cNvPr id="13" name="TextBox 29"/>
          <p:cNvSpPr txBox="1"/>
          <p:nvPr/>
        </p:nvSpPr>
        <p:spPr>
          <a:xfrm>
            <a:off x="964550" y="6096000"/>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pic>
        <p:nvPicPr>
          <p:cNvPr id="9" name="Picture 2" descr="C:\Users\Rae\Desktop\Misc on Desktop\Pictures to file\Flowers in and out of snow\snow flowers 5 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5751176"/>
            <a:ext cx="1443600" cy="1407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 name="Picture 3" descr="C:\Users\Rae\Desktop\snow flowers 3 edi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0612" y="4553573"/>
            <a:ext cx="1605036" cy="13563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2" descr="C:\Users\Rae\Desktop\Art New Grammar 101\white man clip art\3d white people\doe boy gold ke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3893" y="3074327"/>
            <a:ext cx="1619628" cy="2142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05700" y="3035975"/>
            <a:ext cx="1371600" cy="2031325"/>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ln w="1905"/>
                <a:solidFill>
                  <a:srgbClr val="002060"/>
                </a:solidFill>
                <a:effectLst>
                  <a:innerShdw blurRad="69850" dist="43180" dir="5400000">
                    <a:srgbClr val="000000">
                      <a:alpha val="65000"/>
                    </a:srgbClr>
                  </a:innerShdw>
                </a:effectLst>
              </a:rPr>
              <a:t>Do you see why the 40</a:t>
            </a:r>
            <a:r>
              <a:rPr lang="en-US" b="1" baseline="30000" dirty="0" smtClean="0">
                <a:ln w="1905"/>
                <a:solidFill>
                  <a:srgbClr val="002060"/>
                </a:solidFill>
                <a:effectLst>
                  <a:innerShdw blurRad="69850" dist="43180" dir="5400000">
                    <a:srgbClr val="000000">
                      <a:alpha val="65000"/>
                    </a:srgbClr>
                  </a:innerShdw>
                </a:effectLst>
              </a:rPr>
              <a:t>th</a:t>
            </a:r>
            <a:r>
              <a:rPr lang="en-US" b="1" dirty="0" smtClean="0">
                <a:ln w="1905"/>
                <a:solidFill>
                  <a:srgbClr val="002060"/>
                </a:solidFill>
                <a:effectLst>
                  <a:innerShdw blurRad="69850" dist="43180" dir="5400000">
                    <a:srgbClr val="000000">
                      <a:alpha val="65000"/>
                    </a:srgbClr>
                  </a:innerShdw>
                </a:effectLst>
              </a:rPr>
              <a:t> day of the Omer Count may be very special?</a:t>
            </a:r>
            <a:endParaRPr lang="en-US"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44509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6" presetClass="entr" presetSubtype="16" fill="hold" nodeType="afterEffect">
                                  <p:stCondLst>
                                    <p:cond delay="1000"/>
                                  </p:stCondLst>
                                  <p:childTnLst>
                                    <p:set>
                                      <p:cBhvr>
                                        <p:cTn id="23" dur="1" fill="hold">
                                          <p:stCondLst>
                                            <p:cond delay="0"/>
                                          </p:stCondLst>
                                        </p:cTn>
                                        <p:tgtEl>
                                          <p:spTgt spid="1031"/>
                                        </p:tgtEl>
                                        <p:attrNameLst>
                                          <p:attrName>style.visibility</p:attrName>
                                        </p:attrNameLst>
                                      </p:cBhvr>
                                      <p:to>
                                        <p:strVal val="visible"/>
                                      </p:to>
                                    </p:set>
                                    <p:animEffect transition="in" filter="circle(in)">
                                      <p:cBhvr>
                                        <p:cTn id="24" dur="2000"/>
                                        <p:tgtEl>
                                          <p:spTgt spid="1031"/>
                                        </p:tgtEl>
                                      </p:cBhvr>
                                    </p:animEffect>
                                  </p:childTnLst>
                                </p:cTn>
                              </p:par>
                            </p:childTnLst>
                          </p:cTn>
                        </p:par>
                        <p:par>
                          <p:cTn id="25" fill="hold">
                            <p:stCondLst>
                              <p:cond delay="5000"/>
                            </p:stCondLst>
                            <p:childTnLst>
                              <p:par>
                                <p:cTn id="26" presetID="6" presetClass="entr" presetSubtype="16" fill="hold" nodeType="afterEffect">
                                  <p:stCondLst>
                                    <p:cond delay="1000"/>
                                  </p:stCondLst>
                                  <p:childTnLst>
                                    <p:set>
                                      <p:cBhvr>
                                        <p:cTn id="27" dur="1" fill="hold">
                                          <p:stCondLst>
                                            <p:cond delay="0"/>
                                          </p:stCondLst>
                                        </p:cTn>
                                        <p:tgtEl>
                                          <p:spTgt spid="1030"/>
                                        </p:tgtEl>
                                        <p:attrNameLst>
                                          <p:attrName>style.visibility</p:attrName>
                                        </p:attrNameLst>
                                      </p:cBhvr>
                                      <p:to>
                                        <p:strVal val="visible"/>
                                      </p:to>
                                    </p:set>
                                    <p:animEffect transition="in" filter="circle(in)">
                                      <p:cBhvr>
                                        <p:cTn id="28" dur="2000"/>
                                        <p:tgtEl>
                                          <p:spTgt spid="1030"/>
                                        </p:tgtEl>
                                      </p:cBhvr>
                                    </p:animEffect>
                                  </p:childTnLst>
                                </p:cTn>
                              </p:par>
                            </p:childTnLst>
                          </p:cTn>
                        </p:par>
                        <p:par>
                          <p:cTn id="29" fill="hold">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7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750"/>
                                        <p:tgtEl>
                                          <p:spTgt spid="4"/>
                                        </p:tgtEl>
                                      </p:cBhvr>
                                    </p:animEffect>
                                  </p:childTnLst>
                                </p:cTn>
                              </p:par>
                            </p:childTnLst>
                          </p:cTn>
                        </p:par>
                        <p:par>
                          <p:cTn id="38" fill="hold">
                            <p:stCondLst>
                              <p:cond delay="1750"/>
                            </p:stCondLst>
                            <p:childTnLst>
                              <p:par>
                                <p:cTn id="39" presetID="26"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41</a:t>
            </a:fld>
            <a:endParaRPr lang="en-US" dirty="0"/>
          </a:p>
        </p:txBody>
      </p:sp>
      <p:sp>
        <p:nvSpPr>
          <p:cNvPr id="8" name="Rounded Rectangle 7"/>
          <p:cNvSpPr/>
          <p:nvPr/>
        </p:nvSpPr>
        <p:spPr>
          <a:xfrm>
            <a:off x="304800" y="5701903"/>
            <a:ext cx="8610600" cy="851297"/>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3600" b="1" dirty="0" smtClean="0">
                <a:ln w="11430"/>
                <a:solidFill>
                  <a:srgbClr val="006C31"/>
                </a:solidFill>
                <a:effectLst>
                  <a:outerShdw blurRad="50800" dist="39000" dir="5460000" algn="tl">
                    <a:srgbClr val="000000">
                      <a:alpha val="38000"/>
                    </a:srgbClr>
                  </a:outerShdw>
                </a:effectLst>
                <a:latin typeface="Segoe Print" pitchFamily="2" charset="0"/>
                <a:hlinkClick r:id="rId3"/>
              </a:rPr>
              <a:t>calendar@torahtothetribes.com</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9" name="Picture 2" descr="C:\Users\Rae\Desktop\Grammar Art\email mouse best.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7200" y="5758059"/>
            <a:ext cx="1019541" cy="7381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Rae\Desktop\do boy gold ques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8181" y="2667000"/>
            <a:ext cx="1647219" cy="16472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 y="152400"/>
            <a:ext cx="9220200" cy="278537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Next Study:  April 20/18</a:t>
            </a:r>
            <a:br>
              <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20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endPar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a:p>
            <a:pPr algn="ctr">
              <a:lnSpc>
                <a:spcPct val="150000"/>
              </a:lnSpc>
            </a:pPr>
            <a:r>
              <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Topic:  Covenant Calendar Year-start</a:t>
            </a:r>
          </a:p>
          <a:p>
            <a:pPr algn="ctr">
              <a:lnSpc>
                <a:spcPct val="150000"/>
              </a:lnSpc>
            </a:pPr>
            <a:r>
              <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PPT:  Tequfah Unveiled</a:t>
            </a:r>
            <a:endParaRPr lang="en-US" sz="32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13" name="Rectangle 12"/>
          <p:cNvSpPr/>
          <p:nvPr/>
        </p:nvSpPr>
        <p:spPr>
          <a:xfrm>
            <a:off x="1295400" y="4114800"/>
            <a:ext cx="7620000" cy="136960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Email Questions/Comments for </a:t>
            </a:r>
            <a:r>
              <a:rPr lang="en-US" sz="32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the</a:t>
            </a:r>
            <a:r>
              <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32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Mar 16/18 Review Session to:</a:t>
            </a:r>
            <a:r>
              <a:rPr lang="en-US" sz="36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endParaRPr lang="en-US" sz="32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835433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par>
                          <p:cTn id="8" fill="hold">
                            <p:stCondLst>
                              <p:cond delay="1750"/>
                            </p:stCondLst>
                            <p:childTnLst>
                              <p:par>
                                <p:cTn id="9" presetID="22" presetClass="entr" presetSubtype="8" fill="hold" grpId="0"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750"/>
                                        <p:tgtEl>
                                          <p:spTgt spid="13"/>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5000"/>
            <a:lum/>
          </a:blip>
          <a:srcRect/>
          <a:stretch>
            <a:fillRect t="-22000" b="-2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a:t>
            </a:fld>
            <a:endParaRPr lang="en-US"/>
          </a:p>
        </p:txBody>
      </p:sp>
      <p:sp>
        <p:nvSpPr>
          <p:cNvPr id="5" name="Title 1"/>
          <p:cNvSpPr txBox="1">
            <a:spLocks/>
          </p:cNvSpPr>
          <p:nvPr/>
        </p:nvSpPr>
        <p:spPr>
          <a:xfrm>
            <a:off x="152400" y="-152400"/>
            <a:ext cx="8961120" cy="6858000"/>
          </a:xfrm>
          <a:prstGeom prst="rect">
            <a:avLst/>
          </a:prstGeom>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50000"/>
              </a:lnSpc>
            </a:pPr>
            <a:r>
              <a:rPr lang="en-US" sz="3200" dirty="0" smtClean="0">
                <a:ln w="1905"/>
                <a:solidFill>
                  <a:srgbClr val="8C4C64"/>
                </a:solidFill>
                <a:effectLst>
                  <a:innerShdw blurRad="69850" dist="43180" dir="5400000">
                    <a:srgbClr val="000000">
                      <a:alpha val="65000"/>
                    </a:srgbClr>
                  </a:innerShdw>
                </a:effectLst>
              </a:rPr>
              <a:t>         </a:t>
            </a:r>
            <a:r>
              <a:rPr lang="en-US" sz="5400" spc="600" dirty="0" smtClean="0">
                <a:ln w="1905"/>
                <a:solidFill>
                  <a:srgbClr val="912AA6"/>
                </a:solidFill>
                <a:effectLst>
                  <a:innerShdw blurRad="69850" dist="43180" dir="5400000">
                    <a:srgbClr val="000000">
                      <a:alpha val="65000"/>
                    </a:srgbClr>
                  </a:innerShdw>
                </a:effectLst>
                <a:latin typeface="Matura MT Script Capitals" pitchFamily="66" charset="0"/>
              </a:rPr>
              <a:t>Remember</a:t>
            </a:r>
            <a:r>
              <a:rPr lang="en-US" sz="5400" dirty="0" smtClean="0">
                <a:ln w="1905"/>
                <a:solidFill>
                  <a:srgbClr val="912AA6"/>
                </a:solidFill>
                <a:effectLst>
                  <a:innerShdw blurRad="69850" dist="43180" dir="5400000">
                    <a:srgbClr val="000000">
                      <a:alpha val="65000"/>
                    </a:srgbClr>
                  </a:innerShdw>
                </a:effectLst>
                <a:latin typeface="Matura MT Script Capitals" pitchFamily="66" charset="0"/>
              </a:rPr>
              <a:t>:</a:t>
            </a:r>
            <a:r>
              <a:rPr lang="en-US" sz="4800" dirty="0" smtClean="0">
                <a:ln w="1905"/>
                <a:solidFill>
                  <a:srgbClr val="912AA6"/>
                </a:solidFill>
                <a:effectLst>
                  <a:innerShdw blurRad="69850" dist="43180" dir="5400000">
                    <a:srgbClr val="000000">
                      <a:alpha val="65000"/>
                    </a:srgbClr>
                  </a:innerShdw>
                </a:effectLst>
                <a:latin typeface="Matura MT Script Capitals" pitchFamily="66" charset="0"/>
              </a:rPr>
              <a:t> </a:t>
            </a:r>
          </a:p>
          <a:p>
            <a:pPr marL="742950" indent="-742950" algn="l">
              <a:lnSpc>
                <a:spcPct val="150000"/>
              </a:lnSpc>
              <a:buAutoNum type="arabicParenR"/>
            </a:pPr>
            <a:r>
              <a:rPr lang="en-US" sz="3200" dirty="0" smtClean="0">
                <a:ln w="1905"/>
                <a:solidFill>
                  <a:srgbClr val="0070C0"/>
                </a:solidFill>
                <a:effectLst>
                  <a:innerShdw blurRad="69850" dist="43180" dir="5400000">
                    <a:srgbClr val="000000">
                      <a:alpha val="65000"/>
                    </a:srgbClr>
                  </a:innerShdw>
                </a:effectLst>
              </a:rPr>
              <a:t>Covenant Calendar is a riddle, </a:t>
            </a:r>
            <a:br>
              <a:rPr lang="en-US" sz="3200" dirty="0" smtClean="0">
                <a:ln w="1905"/>
                <a:solidFill>
                  <a:srgbClr val="0070C0"/>
                </a:solidFill>
                <a:effectLst>
                  <a:innerShdw blurRad="69850" dist="43180" dir="5400000">
                    <a:srgbClr val="000000">
                      <a:alpha val="65000"/>
                    </a:srgbClr>
                  </a:innerShdw>
                </a:effectLst>
              </a:rPr>
            </a:br>
            <a:r>
              <a:rPr lang="en-US" sz="3200" dirty="0" smtClean="0">
                <a:ln w="1905"/>
                <a:solidFill>
                  <a:srgbClr val="0070C0"/>
                </a:solidFill>
                <a:effectLst>
                  <a:innerShdw blurRad="69850" dist="43180" dir="5400000">
                    <a:srgbClr val="000000">
                      <a:alpha val="65000"/>
                    </a:srgbClr>
                  </a:innerShdw>
                </a:effectLst>
              </a:rPr>
              <a:t>puzzle and secret </a:t>
            </a:r>
            <a:r>
              <a:rPr lang="en-US" sz="2400" dirty="0" smtClean="0">
                <a:ln w="1905"/>
                <a:solidFill>
                  <a:srgbClr val="0070C0"/>
                </a:solidFill>
                <a:effectLst>
                  <a:innerShdw blurRad="69850" dist="43180" dir="5400000">
                    <a:srgbClr val="000000">
                      <a:alpha val="65000"/>
                    </a:srgbClr>
                  </a:innerShdw>
                </a:effectLst>
              </a:rPr>
              <a:t>(until revealed)</a:t>
            </a:r>
            <a:r>
              <a:rPr lang="en-US" sz="3200" dirty="0" smtClean="0">
                <a:ln w="1905"/>
                <a:solidFill>
                  <a:srgbClr val="0070C0"/>
                </a:solidFill>
                <a:effectLst>
                  <a:innerShdw blurRad="69850" dist="43180" dir="5400000">
                    <a:srgbClr val="000000">
                      <a:alpha val="65000"/>
                    </a:srgbClr>
                  </a:innerShdw>
                </a:effectLst>
              </a:rPr>
              <a:t>! </a:t>
            </a:r>
          </a:p>
          <a:p>
            <a:pPr marL="742950" indent="-742950" algn="l">
              <a:lnSpc>
                <a:spcPct val="150000"/>
              </a:lnSpc>
              <a:buAutoNum type="arabicParenR"/>
            </a:pPr>
            <a:r>
              <a:rPr lang="en-US" sz="3200" dirty="0" smtClean="0">
                <a:ln w="1905"/>
                <a:solidFill>
                  <a:srgbClr val="C00000"/>
                </a:solidFill>
                <a:effectLst>
                  <a:innerShdw blurRad="69850" dist="43180" dir="5400000">
                    <a:srgbClr val="000000">
                      <a:alpha val="65000"/>
                    </a:srgbClr>
                  </a:innerShdw>
                </a:effectLst>
              </a:rPr>
              <a:t>We must pay attention to the  </a:t>
            </a:r>
            <a:br>
              <a:rPr lang="en-US" sz="3200" dirty="0" smtClean="0">
                <a:ln w="1905"/>
                <a:solidFill>
                  <a:srgbClr val="C00000"/>
                </a:solidFill>
                <a:effectLst>
                  <a:innerShdw blurRad="69850" dist="43180" dir="5400000">
                    <a:srgbClr val="000000">
                      <a:alpha val="65000"/>
                    </a:srgbClr>
                  </a:innerShdw>
                </a:effectLst>
              </a:rPr>
            </a:br>
            <a:r>
              <a:rPr lang="en-US" sz="3200" dirty="0" smtClean="0">
                <a:ln w="1905"/>
                <a:solidFill>
                  <a:srgbClr val="C00000"/>
                </a:solidFill>
                <a:effectLst>
                  <a:innerShdw blurRad="69850" dist="43180" dir="5400000">
                    <a:srgbClr val="000000">
                      <a:alpha val="65000"/>
                    </a:srgbClr>
                  </a:innerShdw>
                </a:effectLst>
              </a:rPr>
              <a:t>clues in calendar language!</a:t>
            </a:r>
          </a:p>
          <a:p>
            <a:pPr marL="742950" indent="-742950" algn="l">
              <a:lnSpc>
                <a:spcPct val="150000"/>
              </a:lnSpc>
              <a:buAutoNum type="arabicParenR"/>
            </a:pPr>
            <a:r>
              <a:rPr lang="en-US" sz="3200" dirty="0" smtClean="0">
                <a:ln w="1905"/>
                <a:solidFill>
                  <a:srgbClr val="00B050"/>
                </a:solidFill>
                <a:effectLst>
                  <a:innerShdw blurRad="69850" dist="43180" dir="5400000">
                    <a:srgbClr val="000000">
                      <a:alpha val="65000"/>
                    </a:srgbClr>
                  </a:innerShdw>
                </a:effectLst>
              </a:rPr>
              <a:t>Clues may be found in </a:t>
            </a:r>
            <a:br>
              <a:rPr lang="en-US" sz="3200" dirty="0" smtClean="0">
                <a:ln w="1905"/>
                <a:solidFill>
                  <a:srgbClr val="00B050"/>
                </a:solidFill>
                <a:effectLst>
                  <a:innerShdw blurRad="69850" dist="43180" dir="5400000">
                    <a:srgbClr val="000000">
                      <a:alpha val="65000"/>
                    </a:srgbClr>
                  </a:innerShdw>
                </a:effectLst>
              </a:rPr>
            </a:br>
            <a:r>
              <a:rPr lang="en-US" sz="3200" dirty="0" smtClean="0">
                <a:ln w="1905"/>
                <a:solidFill>
                  <a:srgbClr val="00B050"/>
                </a:solidFill>
                <a:effectLst>
                  <a:innerShdw blurRad="69850" dist="43180" dir="5400000">
                    <a:srgbClr val="000000">
                      <a:alpha val="65000"/>
                    </a:srgbClr>
                  </a:innerShdw>
                </a:effectLst>
              </a:rPr>
              <a:t>unsuspected recorded events,  </a:t>
            </a:r>
            <a:br>
              <a:rPr lang="en-US" sz="3200" dirty="0" smtClean="0">
                <a:ln w="1905"/>
                <a:solidFill>
                  <a:srgbClr val="00B050"/>
                </a:solidFill>
                <a:effectLst>
                  <a:innerShdw blurRad="69850" dist="43180" dir="5400000">
                    <a:srgbClr val="000000">
                      <a:alpha val="65000"/>
                    </a:srgbClr>
                  </a:innerShdw>
                </a:effectLst>
              </a:rPr>
            </a:br>
            <a:r>
              <a:rPr lang="en-US" sz="3200" dirty="0" smtClean="0">
                <a:ln w="1905"/>
                <a:solidFill>
                  <a:srgbClr val="00B050"/>
                </a:solidFill>
                <a:effectLst>
                  <a:innerShdw blurRad="69850" dist="43180" dir="5400000">
                    <a:srgbClr val="000000">
                      <a:alpha val="65000"/>
                    </a:srgbClr>
                  </a:innerShdw>
                </a:effectLst>
              </a:rPr>
              <a:t>yet in highly interesting places. </a:t>
            </a:r>
          </a:p>
        </p:txBody>
      </p:sp>
      <p:pic>
        <p:nvPicPr>
          <p:cNvPr id="1026" name="Picture 2" descr="C:\Users\Rae\Desktop\Art New Grammar 101\white man clip art\smiley remin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156" y="5258508"/>
            <a:ext cx="1462088" cy="1447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13576" y="1447800"/>
            <a:ext cx="2599944" cy="4308872"/>
          </a:xfrm>
          <a:prstGeom prst="rect">
            <a:avLst/>
          </a:prstGeom>
          <a:noFill/>
        </p:spPr>
        <p:txBody>
          <a:bodyPr wrap="square" rtlCol="0">
            <a:spAutoFit/>
            <a:scene3d>
              <a:camera prst="orthographicFront"/>
              <a:lightRig rig="threePt" dir="t"/>
            </a:scene3d>
            <a:sp3d extrusionH="57150">
              <a:bevelT w="38100" h="38100"/>
            </a:sp3d>
          </a:bodyPr>
          <a:lstStyle/>
          <a:p>
            <a:r>
              <a:rPr lang="en-US" sz="2400" b="1" i="1" dirty="0" err="1" smtClean="0">
                <a:solidFill>
                  <a:srgbClr val="0070C0"/>
                </a:solidFill>
              </a:rPr>
              <a:t>Prov</a:t>
            </a:r>
            <a:r>
              <a:rPr lang="en-US" sz="2400" b="1" i="1" dirty="0" smtClean="0">
                <a:solidFill>
                  <a:srgbClr val="0070C0"/>
                </a:solidFill>
              </a:rPr>
              <a:t> </a:t>
            </a:r>
            <a:r>
              <a:rPr lang="en-US" sz="2400" b="1" i="1" dirty="0">
                <a:solidFill>
                  <a:srgbClr val="0070C0"/>
                </a:solidFill>
              </a:rPr>
              <a:t>25:2</a:t>
            </a:r>
          </a:p>
          <a:p>
            <a:r>
              <a:rPr lang="en-US" i="1" dirty="0" smtClean="0">
                <a:solidFill>
                  <a:srgbClr val="C00000"/>
                </a:solidFill>
              </a:rPr>
              <a:t>It </a:t>
            </a:r>
            <a:r>
              <a:rPr lang="en-US" i="1" dirty="0">
                <a:solidFill>
                  <a:srgbClr val="C00000"/>
                </a:solidFill>
              </a:rPr>
              <a:t>is the glory of </a:t>
            </a:r>
            <a:r>
              <a:rPr lang="en-US" i="1" dirty="0" smtClean="0">
                <a:solidFill>
                  <a:srgbClr val="C00000"/>
                </a:solidFill>
              </a:rPr>
              <a:t>[Yahuah] </a:t>
            </a:r>
            <a:r>
              <a:rPr lang="en-US" i="1" dirty="0">
                <a:solidFill>
                  <a:srgbClr val="C00000"/>
                </a:solidFill>
              </a:rPr>
              <a:t>to conceal a thing</a:t>
            </a:r>
            <a:r>
              <a:rPr lang="en-US" i="1" dirty="0" smtClean="0">
                <a:solidFill>
                  <a:srgbClr val="C00000"/>
                </a:solidFill>
              </a:rPr>
              <a:t>:  </a:t>
            </a:r>
            <a:r>
              <a:rPr lang="en-US" i="1" dirty="0">
                <a:solidFill>
                  <a:srgbClr val="FF0000"/>
                </a:solidFill>
              </a:rPr>
              <a:t>but the </a:t>
            </a:r>
            <a:r>
              <a:rPr lang="en-US" i="1" dirty="0">
                <a:solidFill>
                  <a:srgbClr val="0070C0"/>
                </a:solidFill>
              </a:rPr>
              <a:t>honour of kings </a:t>
            </a:r>
            <a:r>
              <a:rPr lang="en-US" b="1" i="1" u="sng" dirty="0">
                <a:solidFill>
                  <a:srgbClr val="FF0000"/>
                </a:solidFill>
              </a:rPr>
              <a:t>is to search out a matter</a:t>
            </a:r>
            <a:r>
              <a:rPr lang="en-US" i="1" dirty="0" smtClean="0">
                <a:solidFill>
                  <a:srgbClr val="C00000"/>
                </a:solidFill>
              </a:rPr>
              <a:t>.  </a:t>
            </a:r>
            <a:r>
              <a:rPr lang="en-US" sz="1400" i="1" dirty="0" smtClean="0"/>
              <a:t>KJV</a:t>
            </a:r>
          </a:p>
          <a:p>
            <a:endParaRPr lang="en-US" sz="1050" dirty="0" smtClean="0"/>
          </a:p>
          <a:p>
            <a:r>
              <a:rPr lang="en-US" sz="2400" b="1" dirty="0">
                <a:solidFill>
                  <a:srgbClr val="0070C0"/>
                </a:solidFill>
              </a:rPr>
              <a:t>Luke 8:17  </a:t>
            </a:r>
            <a:br>
              <a:rPr lang="en-US" sz="2400" b="1" dirty="0">
                <a:solidFill>
                  <a:srgbClr val="0070C0"/>
                </a:solidFill>
              </a:rPr>
            </a:br>
            <a:r>
              <a:rPr lang="en-US" dirty="0">
                <a:solidFill>
                  <a:srgbClr val="C00000"/>
                </a:solidFill>
              </a:rPr>
              <a:t>For whatever is hidden shall be revealed, and </a:t>
            </a:r>
            <a:r>
              <a:rPr lang="en-US" u="sng" dirty="0">
                <a:solidFill>
                  <a:srgbClr val="C00000"/>
                </a:solidFill>
              </a:rPr>
              <a:t>whatever is </a:t>
            </a:r>
            <a:r>
              <a:rPr lang="en-US" b="1" u="sng" dirty="0">
                <a:solidFill>
                  <a:srgbClr val="FF0000"/>
                </a:solidFill>
              </a:rPr>
              <a:t>secret</a:t>
            </a:r>
            <a:r>
              <a:rPr lang="en-US" dirty="0">
                <a:solidFill>
                  <a:srgbClr val="C00000"/>
                </a:solidFill>
              </a:rPr>
              <a:t> </a:t>
            </a:r>
            <a:r>
              <a:rPr lang="en-US" b="1" u="sng" dirty="0">
                <a:solidFill>
                  <a:srgbClr val="FF0000"/>
                </a:solidFill>
              </a:rPr>
              <a:t>shall be known</a:t>
            </a:r>
            <a:r>
              <a:rPr lang="en-US" dirty="0">
                <a:solidFill>
                  <a:srgbClr val="FF0000"/>
                </a:solidFill>
              </a:rPr>
              <a:t> </a:t>
            </a:r>
            <a:r>
              <a:rPr lang="en-US" dirty="0">
                <a:solidFill>
                  <a:srgbClr val="C00000"/>
                </a:solidFill>
              </a:rPr>
              <a:t>and come to light.  </a:t>
            </a:r>
            <a:r>
              <a:rPr lang="en-US" sz="1400" i="1" dirty="0"/>
              <a:t>ISR  </a:t>
            </a:r>
            <a:r>
              <a:rPr lang="en-US" sz="1400" i="1" dirty="0" smtClean="0"/>
              <a:t>(</a:t>
            </a:r>
            <a:r>
              <a:rPr lang="en-US" sz="1400" i="1" dirty="0" err="1"/>
              <a:t>cf</a:t>
            </a:r>
            <a:r>
              <a:rPr lang="en-US" sz="1400" i="1" dirty="0"/>
              <a:t>: Luke 12:2; </a:t>
            </a:r>
            <a:r>
              <a:rPr lang="en-US" sz="1400" i="1" dirty="0" smtClean="0"/>
              <a:t/>
            </a:r>
            <a:br>
              <a:rPr lang="en-US" sz="1400" i="1" dirty="0" smtClean="0"/>
            </a:br>
            <a:r>
              <a:rPr lang="en-US" sz="1400" i="1" dirty="0" smtClean="0"/>
              <a:t>                   Matt </a:t>
            </a:r>
            <a:r>
              <a:rPr lang="en-US" sz="1400" i="1" dirty="0"/>
              <a:t>10:26; </a:t>
            </a:r>
            <a:r>
              <a:rPr lang="en-US" sz="1400" i="1" dirty="0" smtClean="0"/>
              <a:t> </a:t>
            </a:r>
            <a:r>
              <a:rPr lang="en-US" sz="1400" i="1" dirty="0"/>
              <a:t>Mark 4:22)</a:t>
            </a:r>
          </a:p>
          <a:p>
            <a:endParaRPr lang="en-US" dirty="0"/>
          </a:p>
          <a:p>
            <a:endParaRPr lang="en-US" i="1" dirty="0"/>
          </a:p>
        </p:txBody>
      </p:sp>
      <p:pic>
        <p:nvPicPr>
          <p:cNvPr id="2050" name="Picture 2" descr="C:\Users\Rae\Desktop\open bible white bkg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884" y="152400"/>
            <a:ext cx="2286000" cy="134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01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6</a:t>
            </a:fld>
            <a:endParaRPr lang="en-US"/>
          </a:p>
        </p:txBody>
      </p:sp>
      <p:sp>
        <p:nvSpPr>
          <p:cNvPr id="5" name="Title 1"/>
          <p:cNvSpPr txBox="1">
            <a:spLocks/>
          </p:cNvSpPr>
          <p:nvPr/>
        </p:nvSpPr>
        <p:spPr>
          <a:xfrm>
            <a:off x="152400" y="152400"/>
            <a:ext cx="7315200" cy="6858000"/>
          </a:xfrm>
          <a:prstGeom prst="rect">
            <a:avLst/>
          </a:prstGeo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ln w="1905"/>
                <a:solidFill>
                  <a:srgbClr val="912AA6"/>
                </a:solidFill>
                <a:effectLst>
                  <a:innerShdw blurRad="69850" dist="43180" dir="5400000">
                    <a:srgbClr val="000000">
                      <a:alpha val="65000"/>
                    </a:srgbClr>
                  </a:innerShdw>
                </a:effectLst>
                <a:latin typeface="Matura MT Script Capitals" pitchFamily="66" charset="0"/>
              </a:rPr>
              <a:t>Covenant Calendar Club </a:t>
            </a:r>
            <a:r>
              <a:rPr lang="en-US" sz="2400" dirty="0">
                <a:ln w="1905"/>
                <a:solidFill>
                  <a:srgbClr val="0070C0"/>
                </a:solidFill>
                <a:effectLst>
                  <a:innerShdw blurRad="69850" dist="43180" dir="5400000">
                    <a:srgbClr val="000000">
                      <a:alpha val="65000"/>
                    </a:srgbClr>
                  </a:innerShdw>
                </a:effectLst>
                <a:latin typeface="Matura MT Script Capitals" pitchFamily="66" charset="0"/>
              </a:rPr>
              <a:t>[</a:t>
            </a:r>
            <a:r>
              <a:rPr lang="en-US" sz="1800" dirty="0">
                <a:ln w="1905"/>
                <a:solidFill>
                  <a:srgbClr val="0070C0"/>
                </a:solidFill>
                <a:effectLst>
                  <a:innerShdw blurRad="69850" dist="43180" dir="5400000">
                    <a:srgbClr val="000000">
                      <a:alpha val="65000"/>
                    </a:srgbClr>
                  </a:innerShdw>
                </a:effectLst>
                <a:latin typeface="Matura MT Script Capitals" pitchFamily="66" charset="0"/>
              </a:rPr>
              <a:t>CCC</a:t>
            </a:r>
            <a:r>
              <a:rPr lang="en-US" sz="2400" dirty="0">
                <a:ln w="1905"/>
                <a:solidFill>
                  <a:srgbClr val="0070C0"/>
                </a:solidFill>
                <a:effectLst>
                  <a:innerShdw blurRad="69850" dist="43180" dir="5400000">
                    <a:srgbClr val="000000">
                      <a:alpha val="65000"/>
                    </a:srgbClr>
                  </a:innerShdw>
                </a:effectLst>
                <a:latin typeface="Matura MT Script Capitals" pitchFamily="66" charset="0"/>
              </a:rPr>
              <a:t>]</a:t>
            </a:r>
            <a:br>
              <a:rPr lang="en-US" sz="2400" dirty="0">
                <a:ln w="1905"/>
                <a:solidFill>
                  <a:srgbClr val="0070C0"/>
                </a:solidFill>
                <a:effectLst>
                  <a:innerShdw blurRad="69850" dist="43180" dir="5400000">
                    <a:srgbClr val="000000">
                      <a:alpha val="65000"/>
                    </a:srgbClr>
                  </a:innerShdw>
                </a:effectLst>
                <a:latin typeface="Matura MT Script Capitals" pitchFamily="66" charset="0"/>
              </a:rPr>
            </a:br>
            <a:r>
              <a:rPr lang="en-US" sz="3600" dirty="0">
                <a:ln w="1905"/>
                <a:solidFill>
                  <a:srgbClr val="912AA6"/>
                </a:solidFill>
                <a:effectLst>
                  <a:innerShdw blurRad="69850" dist="43180" dir="5400000">
                    <a:srgbClr val="000000">
                      <a:alpha val="65000"/>
                    </a:srgbClr>
                  </a:innerShdw>
                </a:effectLst>
                <a:latin typeface="Matura MT Script Capitals" pitchFamily="66" charset="0"/>
              </a:rPr>
              <a:t>Update for Each Student: </a:t>
            </a:r>
          </a:p>
          <a:p>
            <a:pPr marL="742950" indent="-742950" algn="l">
              <a:buSzPct val="90000"/>
              <a:buFont typeface="Candara" pitchFamily="34" charset="0"/>
              <a:buChar char="*"/>
            </a:pPr>
            <a:r>
              <a:rPr lang="en-US" sz="3200" dirty="0" smtClean="0">
                <a:ln w="1905"/>
                <a:solidFill>
                  <a:srgbClr val="0070C0"/>
                </a:solidFill>
                <a:effectLst>
                  <a:innerShdw blurRad="69850" dist="43180" dir="5400000">
                    <a:srgbClr val="000000">
                      <a:alpha val="65000"/>
                    </a:srgbClr>
                  </a:innerShdw>
                </a:effectLst>
              </a:rPr>
              <a:t>One of the regular CCC attendees made special mention to us about Gen 8:14, that seems to be lending </a:t>
            </a:r>
            <a:br>
              <a:rPr lang="en-US" sz="3200" dirty="0" smtClean="0">
                <a:ln w="1905"/>
                <a:solidFill>
                  <a:srgbClr val="0070C0"/>
                </a:solidFill>
                <a:effectLst>
                  <a:innerShdw blurRad="69850" dist="43180" dir="5400000">
                    <a:srgbClr val="000000">
                      <a:alpha val="65000"/>
                    </a:srgbClr>
                  </a:innerShdw>
                </a:effectLst>
              </a:rPr>
            </a:br>
            <a:r>
              <a:rPr lang="en-US" sz="3200" dirty="0" smtClean="0">
                <a:ln w="1905"/>
                <a:solidFill>
                  <a:srgbClr val="0070C0"/>
                </a:solidFill>
                <a:effectLst>
                  <a:innerShdw blurRad="69850" dist="43180" dir="5400000">
                    <a:srgbClr val="000000">
                      <a:alpha val="65000"/>
                    </a:srgbClr>
                  </a:innerShdw>
                </a:effectLst>
              </a:rPr>
              <a:t>a huge clue to breaking open the calendar study even more. </a:t>
            </a:r>
          </a:p>
          <a:p>
            <a:pPr marL="742950" indent="-742950" algn="l">
              <a:buSzPct val="90000"/>
              <a:buFont typeface="Candara" pitchFamily="34" charset="0"/>
              <a:buChar char="*"/>
            </a:pPr>
            <a:r>
              <a:rPr lang="en-US" sz="3200" dirty="0" smtClean="0">
                <a:ln w="1905"/>
                <a:solidFill>
                  <a:srgbClr val="00B050"/>
                </a:solidFill>
                <a:effectLst>
                  <a:innerShdw blurRad="69850" dist="43180" dir="5400000">
                    <a:srgbClr val="000000">
                      <a:alpha val="65000"/>
                    </a:srgbClr>
                  </a:innerShdw>
                </a:effectLst>
              </a:rPr>
              <a:t>This is a group study.  As each of </a:t>
            </a:r>
            <a:br>
              <a:rPr lang="en-US" sz="3200" dirty="0" smtClean="0">
                <a:ln w="1905"/>
                <a:solidFill>
                  <a:srgbClr val="00B050"/>
                </a:solidFill>
                <a:effectLst>
                  <a:innerShdw blurRad="69850" dist="43180" dir="5400000">
                    <a:srgbClr val="000000">
                      <a:alpha val="65000"/>
                    </a:srgbClr>
                  </a:innerShdw>
                </a:effectLst>
              </a:rPr>
            </a:br>
            <a:r>
              <a:rPr lang="en-US" sz="3200" dirty="0" smtClean="0">
                <a:ln w="1905"/>
                <a:solidFill>
                  <a:srgbClr val="00B050"/>
                </a:solidFill>
                <a:effectLst>
                  <a:innerShdw blurRad="69850" dist="43180" dir="5400000">
                    <a:srgbClr val="000000">
                      <a:alpha val="65000"/>
                    </a:srgbClr>
                  </a:innerShdw>
                </a:effectLst>
              </a:rPr>
              <a:t>you ponder this information your input is valuable and very welcome.</a:t>
            </a:r>
          </a:p>
          <a:p>
            <a:pPr algn="l"/>
            <a:r>
              <a:rPr lang="en-US" sz="3200" dirty="0" smtClean="0">
                <a:ln w="1905"/>
                <a:solidFill>
                  <a:srgbClr val="8C4C64"/>
                </a:solidFill>
                <a:effectLst>
                  <a:innerShdw blurRad="69850" dist="43180" dir="5400000">
                    <a:srgbClr val="000000">
                      <a:alpha val="65000"/>
                    </a:srgbClr>
                  </a:innerShdw>
                </a:effectLst>
              </a:rPr>
              <a:t>Let’s get started with this super interesting review, which one day </a:t>
            </a:r>
            <a:br>
              <a:rPr lang="en-US" sz="3200" dirty="0" smtClean="0">
                <a:ln w="1905"/>
                <a:solidFill>
                  <a:srgbClr val="8C4C64"/>
                </a:solidFill>
                <a:effectLst>
                  <a:innerShdw blurRad="69850" dist="43180" dir="5400000">
                    <a:srgbClr val="000000">
                      <a:alpha val="65000"/>
                    </a:srgbClr>
                  </a:innerShdw>
                </a:effectLst>
              </a:rPr>
            </a:br>
            <a:r>
              <a:rPr lang="en-US" sz="3200" dirty="0" smtClean="0">
                <a:ln w="1905"/>
                <a:solidFill>
                  <a:srgbClr val="8C4C64"/>
                </a:solidFill>
                <a:effectLst>
                  <a:innerShdw blurRad="69850" dist="43180" dir="5400000">
                    <a:srgbClr val="000000">
                      <a:alpha val="65000"/>
                    </a:srgbClr>
                  </a:innerShdw>
                </a:effectLst>
              </a:rPr>
              <a:t>will be part of the full calendar study.</a:t>
            </a:r>
          </a:p>
          <a:p>
            <a:pPr algn="l"/>
            <a:endParaRPr lang="en-US" sz="3200" spc="50" dirty="0" smtClean="0">
              <a:ln w="11430"/>
              <a:solidFill>
                <a:srgbClr val="8C4C64"/>
              </a:solidFill>
              <a:effectLst>
                <a:outerShdw blurRad="76200" dist="50800" dir="5400000" algn="tl" rotWithShape="0">
                  <a:srgbClr val="000000">
                    <a:alpha val="65000"/>
                  </a:srgbClr>
                </a:outerShdw>
              </a:effectLst>
            </a:endParaRPr>
          </a:p>
        </p:txBody>
      </p:sp>
      <p:pic>
        <p:nvPicPr>
          <p:cNvPr id="2050" name="Picture 2" descr="C:\Users\Rae\Desktop\3d puzzle another piec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858000" y="838200"/>
            <a:ext cx="2193925" cy="2193926"/>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2051" name="Picture 3" descr="C:\Users\Rae\Desktop\3d small people team puzzle.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858000" y="3352800"/>
            <a:ext cx="2031049" cy="1523214"/>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93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6000"/>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7</a:t>
            </a:fld>
            <a:endParaRPr lang="en-US"/>
          </a:p>
        </p:txBody>
      </p:sp>
      <p:sp>
        <p:nvSpPr>
          <p:cNvPr id="9" name="Title 1"/>
          <p:cNvSpPr txBox="1">
            <a:spLocks/>
          </p:cNvSpPr>
          <p:nvPr/>
        </p:nvSpPr>
        <p:spPr>
          <a:xfrm>
            <a:off x="0" y="-228600"/>
            <a:ext cx="9372600" cy="8153400"/>
          </a:xfrm>
          <a:prstGeom prst="rect">
            <a:avLst/>
          </a:prstGeom>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50000"/>
              </a:lnSpc>
            </a:pPr>
            <a:r>
              <a:rPr lang="en-US" sz="3200" dirty="0" smtClean="0">
                <a:ln w="1905"/>
                <a:solidFill>
                  <a:srgbClr val="8C4C64"/>
                </a:solidFill>
                <a:effectLst>
                  <a:innerShdw blurRad="69850" dist="43180" dir="5400000">
                    <a:srgbClr val="000000">
                      <a:alpha val="65000"/>
                    </a:srgbClr>
                  </a:innerShdw>
                </a:effectLst>
              </a:rPr>
              <a:t>         </a:t>
            </a:r>
            <a:r>
              <a:rPr lang="en-US" sz="4000" spc="300" dirty="0" smtClean="0">
                <a:ln w="1905"/>
                <a:solidFill>
                  <a:srgbClr val="912AA6"/>
                </a:solidFill>
                <a:effectLst>
                  <a:innerShdw blurRad="69850" dist="43180" dir="5400000">
                    <a:srgbClr val="000000">
                      <a:alpha val="65000"/>
                    </a:srgbClr>
                  </a:innerShdw>
                </a:effectLst>
                <a:latin typeface="Matura MT Script Capitals" pitchFamily="66" charset="0"/>
              </a:rPr>
              <a:t>Question #1 About </a:t>
            </a:r>
            <a:r>
              <a:rPr lang="en-US" sz="4000" spc="300" dirty="0">
                <a:ln w="1905"/>
                <a:solidFill>
                  <a:srgbClr val="912AA6"/>
                </a:solidFill>
                <a:effectLst>
                  <a:innerShdw blurRad="69850" dist="43180" dir="5400000">
                    <a:srgbClr val="000000">
                      <a:alpha val="65000"/>
                    </a:srgbClr>
                  </a:innerShdw>
                </a:effectLst>
                <a:latin typeface="Matura MT Script Capitals" pitchFamily="66" charset="0"/>
              </a:rPr>
              <a:t>N</a:t>
            </a:r>
            <a:r>
              <a:rPr lang="en-US" sz="4000" spc="300" dirty="0" smtClean="0">
                <a:ln w="1905"/>
                <a:solidFill>
                  <a:srgbClr val="912AA6"/>
                </a:solidFill>
                <a:effectLst>
                  <a:innerShdw blurRad="69850" dist="43180" dir="5400000">
                    <a:srgbClr val="000000">
                      <a:alpha val="65000"/>
                    </a:srgbClr>
                  </a:innerShdw>
                </a:effectLst>
                <a:latin typeface="Matura MT Script Capitals" pitchFamily="66" charset="0"/>
              </a:rPr>
              <a:t>oah</a:t>
            </a:r>
            <a:r>
              <a:rPr lang="en-US" sz="4000" dirty="0" smtClean="0">
                <a:ln w="1905"/>
                <a:solidFill>
                  <a:srgbClr val="912AA6"/>
                </a:solidFill>
                <a:effectLst>
                  <a:innerShdw blurRad="69850" dist="43180" dir="5400000">
                    <a:srgbClr val="000000">
                      <a:alpha val="65000"/>
                    </a:srgbClr>
                  </a:innerShdw>
                </a:effectLst>
                <a:latin typeface="Matura MT Script Capitals" pitchFamily="66" charset="0"/>
              </a:rPr>
              <a:t>:</a:t>
            </a:r>
            <a:r>
              <a:rPr lang="en-US" sz="3600" dirty="0" smtClean="0">
                <a:ln w="1905"/>
                <a:solidFill>
                  <a:srgbClr val="912AA6"/>
                </a:solidFill>
                <a:effectLst>
                  <a:innerShdw blurRad="69850" dist="43180" dir="5400000">
                    <a:srgbClr val="000000">
                      <a:alpha val="65000"/>
                    </a:srgbClr>
                  </a:innerShdw>
                </a:effectLst>
                <a:latin typeface="Matura MT Script Capitals" pitchFamily="66" charset="0"/>
              </a:rPr>
              <a:t> </a:t>
            </a:r>
          </a:p>
          <a:p>
            <a:pPr marL="742950" indent="-742950" algn="l">
              <a:buSzPct val="100000"/>
              <a:buFont typeface="Wingdings" pitchFamily="2" charset="2"/>
              <a:buChar char="v"/>
            </a:pPr>
            <a:r>
              <a:rPr lang="en-US" sz="3200" dirty="0" smtClean="0">
                <a:ln w="1905"/>
                <a:solidFill>
                  <a:srgbClr val="0070C0"/>
                </a:solidFill>
                <a:effectLst>
                  <a:innerShdw blurRad="69850" dist="43180" dir="5400000">
                    <a:srgbClr val="000000">
                      <a:alpha val="65000"/>
                    </a:srgbClr>
                  </a:innerShdw>
                </a:effectLst>
              </a:rPr>
              <a:t>Would </a:t>
            </a:r>
            <a:r>
              <a:rPr lang="en-US" sz="3200" dirty="0">
                <a:ln w="1905"/>
                <a:solidFill>
                  <a:srgbClr val="0070C0"/>
                </a:solidFill>
                <a:effectLst>
                  <a:innerShdw blurRad="69850" dist="43180" dir="5400000">
                    <a:srgbClr val="000000">
                      <a:alpha val="65000"/>
                    </a:srgbClr>
                  </a:innerShdw>
                </a:effectLst>
              </a:rPr>
              <a:t>Yahuah place calendar </a:t>
            </a:r>
            <a:r>
              <a:rPr lang="en-US" sz="3200" dirty="0" smtClean="0">
                <a:ln w="1905"/>
                <a:solidFill>
                  <a:srgbClr val="0070C0"/>
                </a:solidFill>
                <a:effectLst>
                  <a:innerShdw blurRad="69850" dist="43180" dir="5400000">
                    <a:srgbClr val="000000">
                      <a:alpha val="65000"/>
                    </a:srgbClr>
                  </a:innerShdw>
                </a:effectLst>
              </a:rPr>
              <a:t/>
            </a:r>
            <a:br>
              <a:rPr lang="en-US" sz="3200" dirty="0" smtClean="0">
                <a:ln w="1905"/>
                <a:solidFill>
                  <a:srgbClr val="0070C0"/>
                </a:solidFill>
                <a:effectLst>
                  <a:innerShdw blurRad="69850" dist="43180" dir="5400000">
                    <a:srgbClr val="000000">
                      <a:alpha val="65000"/>
                    </a:srgbClr>
                  </a:innerShdw>
                </a:effectLst>
              </a:rPr>
            </a:br>
            <a:r>
              <a:rPr lang="en-US" sz="3200" dirty="0" smtClean="0">
                <a:ln w="1905"/>
                <a:solidFill>
                  <a:srgbClr val="0070C0"/>
                </a:solidFill>
                <a:effectLst>
                  <a:innerShdw blurRad="69850" dist="43180" dir="5400000">
                    <a:srgbClr val="000000">
                      <a:alpha val="65000"/>
                    </a:srgbClr>
                  </a:innerShdw>
                </a:effectLst>
              </a:rPr>
              <a:t>clues in Noah’s flood account </a:t>
            </a:r>
            <a:br>
              <a:rPr lang="en-US" sz="3200" dirty="0" smtClean="0">
                <a:ln w="1905"/>
                <a:solidFill>
                  <a:srgbClr val="0070C0"/>
                </a:solidFill>
                <a:effectLst>
                  <a:innerShdw blurRad="69850" dist="43180" dir="5400000">
                    <a:srgbClr val="000000">
                      <a:alpha val="65000"/>
                    </a:srgbClr>
                  </a:innerShdw>
                </a:effectLst>
              </a:rPr>
            </a:br>
            <a:r>
              <a:rPr lang="en-US" sz="3200" dirty="0" smtClean="0">
                <a:ln w="1905"/>
                <a:solidFill>
                  <a:srgbClr val="0070C0"/>
                </a:solidFill>
                <a:effectLst>
                  <a:innerShdw blurRad="69850" dist="43180" dir="5400000">
                    <a:srgbClr val="000000">
                      <a:alpha val="65000"/>
                    </a:srgbClr>
                  </a:innerShdw>
                </a:effectLst>
              </a:rPr>
              <a:t>for a special reason? </a:t>
            </a:r>
            <a:endParaRPr lang="en-US" sz="3200" dirty="0" smtClean="0">
              <a:ln w="1905"/>
              <a:solidFill>
                <a:srgbClr val="00B050"/>
              </a:solidFill>
              <a:effectLst>
                <a:innerShdw blurRad="69850" dist="43180" dir="5400000">
                  <a:srgbClr val="000000">
                    <a:alpha val="65000"/>
                  </a:srgbClr>
                </a:innerShdw>
              </a:effectLst>
            </a:endParaRPr>
          </a:p>
          <a:p>
            <a:pPr algn="l">
              <a:buSzPct val="80000"/>
            </a:pPr>
            <a:endParaRPr lang="en-US" sz="3200" dirty="0" smtClean="0">
              <a:ln w="1905"/>
              <a:solidFill>
                <a:srgbClr val="7030A0"/>
              </a:solidFill>
              <a:effectLst>
                <a:innerShdw blurRad="69850" dist="43180" dir="5400000">
                  <a:srgbClr val="000000">
                    <a:alpha val="65000"/>
                  </a:srgbClr>
                </a:innerShdw>
              </a:effectLst>
            </a:endParaRPr>
          </a:p>
        </p:txBody>
      </p:sp>
      <p:pic>
        <p:nvPicPr>
          <p:cNvPr id="10" name="Picture 4" descr="C:\Users\Rae\Desktop\noah's 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801" y="690151"/>
            <a:ext cx="2322291" cy="1407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534545177"/>
              </p:ext>
            </p:extLst>
          </p:nvPr>
        </p:nvGraphicFramePr>
        <p:xfrm>
          <a:off x="381000" y="2222202"/>
          <a:ext cx="7620000" cy="4534935"/>
        </p:xfrm>
        <a:graphic>
          <a:graphicData uri="http://schemas.openxmlformats.org/drawingml/2006/table">
            <a:tbl>
              <a:tblPr firstRow="1" bandRow="1">
                <a:tableStyleId>{5C22544A-7EE6-4342-B048-85BDC9FD1C3A}</a:tableStyleId>
              </a:tblPr>
              <a:tblGrid>
                <a:gridCol w="1066800"/>
                <a:gridCol w="1066800"/>
                <a:gridCol w="914400"/>
                <a:gridCol w="1600200"/>
                <a:gridCol w="2971800"/>
              </a:tblGrid>
              <a:tr h="376245">
                <a:tc>
                  <a:txBody>
                    <a:bodyPr/>
                    <a:lstStyle/>
                    <a:p>
                      <a:pPr algn="ctr"/>
                      <a:r>
                        <a:rPr lang="en-US" dirty="0" smtClean="0"/>
                        <a:t>YEAR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MONTH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TEXT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t>COMMENT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1.  600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2</a:t>
                      </a:r>
                      <a:r>
                        <a:rPr lang="en-US" b="1" baseline="30000" dirty="0" smtClean="0">
                          <a:solidFill>
                            <a:srgbClr val="002060"/>
                          </a:solidFill>
                        </a:rPr>
                        <a:t>ND</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7:10</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Enter the Ark</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2.  600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17</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 7:11</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Flood waters arrive</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3.  600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3</a:t>
                      </a:r>
                      <a:r>
                        <a:rPr lang="en-US" b="1" baseline="30000" dirty="0" smtClean="0">
                          <a:solidFill>
                            <a:srgbClr val="002060"/>
                          </a:solidFill>
                        </a:rPr>
                        <a:t>RD</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27</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7:17</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40 days of rain</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4.  600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smtClean="0">
                          <a:solidFill>
                            <a:srgbClr val="0070C0"/>
                          </a:solidFill>
                        </a:rPr>
                        <a:t>(Month</a:t>
                      </a:r>
                      <a:endParaRPr lang="en-US" sz="1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smtClean="0">
                          <a:solidFill>
                            <a:srgbClr val="0070C0"/>
                          </a:solidFill>
                        </a:rPr>
                        <a:t>Length)</a:t>
                      </a:r>
                      <a:endParaRPr lang="en-US" sz="1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0070C0"/>
                          </a:solidFill>
                        </a:rPr>
                        <a:t>Gen 7:24  Gen 8:3</a:t>
                      </a:r>
                      <a:endParaRPr lang="en-US" sz="1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5 months = 150 days</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5.  600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7</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17</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8:4</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Ark rests on Ararat</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6.  600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 8:5</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Mountain tops are seen</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6245">
                <a:tc>
                  <a:txBody>
                    <a:bodyPr/>
                    <a:lstStyle/>
                    <a:p>
                      <a:r>
                        <a:rPr lang="en-US" b="1" dirty="0" smtClean="0">
                          <a:solidFill>
                            <a:srgbClr val="002060"/>
                          </a:solidFill>
                        </a:rPr>
                        <a:t>7</a:t>
                      </a:r>
                      <a:r>
                        <a:rPr lang="en-US" b="1" baseline="30000" dirty="0" smtClean="0">
                          <a:solidFill>
                            <a:srgbClr val="002060"/>
                          </a:solidFill>
                        </a:rPr>
                        <a:t>.</a:t>
                      </a:r>
                      <a:r>
                        <a:rPr lang="en-US" b="1" baseline="0" dirty="0" smtClean="0">
                          <a:solidFill>
                            <a:srgbClr val="002060"/>
                          </a:solidFill>
                        </a:rPr>
                        <a:t>  600</a:t>
                      </a:r>
                      <a:r>
                        <a:rPr lang="en-US" b="1" baseline="30000" dirty="0" smtClean="0">
                          <a:solidFill>
                            <a:srgbClr val="002060"/>
                          </a:solidFill>
                        </a:rPr>
                        <a:t>TH</a:t>
                      </a:r>
                      <a:r>
                        <a:rPr lang="en-US" b="1" baseline="0"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11</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8:6</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Raven sent out</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8.  600</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11</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17</a:t>
                      </a:r>
                      <a:r>
                        <a:rPr lang="en-US" b="1" baseline="30000" dirty="0" smtClean="0">
                          <a:solidFill>
                            <a:srgbClr val="0070C0"/>
                          </a:solidFill>
                        </a:rPr>
                        <a:t>th</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 8:10</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Dove sent out</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2060"/>
                          </a:solidFill>
                        </a:rPr>
                        <a:t>9.  600</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11</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24</a:t>
                      </a:r>
                      <a:r>
                        <a:rPr lang="en-US" b="1" baseline="30000" dirty="0" smtClean="0">
                          <a:solidFill>
                            <a:srgbClr val="002060"/>
                          </a:solidFill>
                        </a:rPr>
                        <a:t>th</a:t>
                      </a:r>
                      <a:r>
                        <a:rPr lang="en-US" b="1" dirty="0" smtClean="0">
                          <a:solidFill>
                            <a:srgbClr val="002060"/>
                          </a:solidFill>
                        </a:rPr>
                        <a:t> </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2060"/>
                          </a:solidFill>
                        </a:rPr>
                        <a:t>Gen 8:12</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2060"/>
                          </a:solidFill>
                        </a:rPr>
                        <a:t>Dove sent out again</a:t>
                      </a:r>
                      <a:endParaRPr lang="en-US"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b="1" dirty="0" smtClean="0">
                          <a:solidFill>
                            <a:srgbClr val="0070C0"/>
                          </a:solidFill>
                        </a:rPr>
                        <a:t>10.  601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070C0"/>
                          </a:solidFill>
                        </a:rPr>
                        <a:t>Gen</a:t>
                      </a:r>
                      <a:r>
                        <a:rPr lang="en-US" b="1" baseline="0" dirty="0" smtClean="0">
                          <a:solidFill>
                            <a:srgbClr val="0070C0"/>
                          </a:solidFill>
                        </a:rPr>
                        <a:t> </a:t>
                      </a:r>
                      <a:r>
                        <a:rPr lang="en-US" b="1" dirty="0" smtClean="0">
                          <a:solidFill>
                            <a:srgbClr val="0070C0"/>
                          </a:solidFill>
                        </a:rPr>
                        <a:t>8:13</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0070C0"/>
                          </a:solidFill>
                        </a:rPr>
                        <a:t>Waters dried up</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45">
                <a:tc>
                  <a:txBody>
                    <a:bodyPr/>
                    <a:lstStyle/>
                    <a:p>
                      <a:r>
                        <a:rPr lang="en-US" sz="2000" b="1" dirty="0" smtClean="0">
                          <a:solidFill>
                            <a:srgbClr val="8C4C64"/>
                          </a:solidFill>
                          <a:effectLst/>
                        </a:rPr>
                        <a:t>11.  601</a:t>
                      </a:r>
                      <a:r>
                        <a:rPr lang="en-US" sz="2000" b="1" baseline="30000" dirty="0" smtClean="0">
                          <a:solidFill>
                            <a:srgbClr val="8C4C64"/>
                          </a:solidFill>
                          <a:effectLst/>
                        </a:rPr>
                        <a:t>ST</a:t>
                      </a:r>
                      <a:r>
                        <a:rPr lang="en-US" sz="2000" b="1" dirty="0" smtClean="0">
                          <a:solidFill>
                            <a:srgbClr val="8C4C64"/>
                          </a:solidFill>
                          <a:effectLst/>
                        </a:rPr>
                        <a:t> </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sz="2000" b="1" dirty="0" smtClean="0">
                          <a:solidFill>
                            <a:srgbClr val="8C4C64"/>
                          </a:solidFill>
                          <a:effectLst/>
                        </a:rPr>
                        <a:t>2</a:t>
                      </a:r>
                      <a:r>
                        <a:rPr lang="en-US" sz="2000" b="1" baseline="30000" dirty="0" smtClean="0">
                          <a:solidFill>
                            <a:srgbClr val="8C4C64"/>
                          </a:solidFill>
                          <a:effectLst/>
                        </a:rPr>
                        <a:t>nd</a:t>
                      </a:r>
                      <a:r>
                        <a:rPr lang="en-US" sz="2000" b="1" dirty="0" smtClean="0">
                          <a:solidFill>
                            <a:srgbClr val="8C4C64"/>
                          </a:solidFill>
                          <a:effectLst/>
                        </a:rPr>
                        <a:t> </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sz="2000" b="1" dirty="0" smtClean="0">
                          <a:solidFill>
                            <a:srgbClr val="8C4C64"/>
                          </a:solidFill>
                          <a:effectLst/>
                        </a:rPr>
                        <a:t>27</a:t>
                      </a:r>
                      <a:r>
                        <a:rPr lang="en-US" sz="2000" b="1" baseline="30000" dirty="0" smtClean="0">
                          <a:solidFill>
                            <a:srgbClr val="8C4C64"/>
                          </a:solidFill>
                          <a:effectLst/>
                        </a:rPr>
                        <a:t>th</a:t>
                      </a:r>
                      <a:r>
                        <a:rPr lang="en-US" sz="2000" b="1" dirty="0" smtClean="0">
                          <a:solidFill>
                            <a:srgbClr val="8C4C64"/>
                          </a:solidFill>
                          <a:effectLst/>
                        </a:rPr>
                        <a:t> </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sz="2000" b="1" dirty="0" smtClean="0">
                          <a:solidFill>
                            <a:srgbClr val="8C4C64"/>
                          </a:solidFill>
                          <a:effectLst/>
                        </a:rPr>
                        <a:t>Gen 8:14</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sz="2000" b="1" dirty="0" smtClean="0">
                          <a:solidFill>
                            <a:srgbClr val="8C4C64"/>
                          </a:solidFill>
                          <a:effectLst/>
                        </a:rPr>
                        <a:t>Noah leaves ark</a:t>
                      </a:r>
                      <a:endParaRPr lang="en-US" sz="2000" b="1" dirty="0">
                        <a:solidFill>
                          <a:srgbClr val="8C4C64"/>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bl>
          </a:graphicData>
        </a:graphic>
      </p:graphicFrame>
      <p:sp>
        <p:nvSpPr>
          <p:cNvPr id="13" name="TextBox 29"/>
          <p:cNvSpPr txBox="1"/>
          <p:nvPr/>
        </p:nvSpPr>
        <p:spPr>
          <a:xfrm>
            <a:off x="7574280" y="6030079"/>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pic>
        <p:nvPicPr>
          <p:cNvPr id="5122" name="Picture 2" descr="C:\Users\Rae\Desktop\Art New Grammar 101\white man clip art\yellow-blue smiley faces\Smiley wonders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14600"/>
            <a:ext cx="20002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8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6000"/>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8</a:t>
            </a:fld>
            <a:endParaRPr lang="en-US"/>
          </a:p>
        </p:txBody>
      </p:sp>
      <p:sp>
        <p:nvSpPr>
          <p:cNvPr id="5" name="Title 1"/>
          <p:cNvSpPr txBox="1">
            <a:spLocks/>
          </p:cNvSpPr>
          <p:nvPr/>
        </p:nvSpPr>
        <p:spPr>
          <a:xfrm>
            <a:off x="304800" y="76200"/>
            <a:ext cx="8305800" cy="3124200"/>
          </a:xfrm>
          <a:prstGeom prst="rect">
            <a:avLst/>
          </a:prstGeom>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300" dirty="0" smtClean="0">
                <a:ln w="1905"/>
                <a:solidFill>
                  <a:srgbClr val="912AA6"/>
                </a:solidFill>
                <a:effectLst>
                  <a:innerShdw blurRad="69850" dist="43180" dir="5400000">
                    <a:srgbClr val="000000">
                      <a:alpha val="65000"/>
                    </a:srgbClr>
                  </a:innerShdw>
                </a:effectLst>
                <a:latin typeface="Matura MT Script Capitals" pitchFamily="66" charset="0"/>
              </a:rPr>
              <a:t>Question #2 About Yahusha: </a:t>
            </a:r>
          </a:p>
          <a:p>
            <a:pPr marL="742950" indent="-742950" algn="l">
              <a:buSzPct val="100000"/>
              <a:buFont typeface="Wingdings" pitchFamily="2" charset="2"/>
              <a:buChar char="v"/>
            </a:pPr>
            <a:r>
              <a:rPr lang="en-US" sz="3200" dirty="0" smtClean="0">
                <a:ln w="1905"/>
                <a:solidFill>
                  <a:srgbClr val="0070C0"/>
                </a:solidFill>
                <a:effectLst>
                  <a:innerShdw blurRad="69850" dist="43180" dir="5400000">
                    <a:srgbClr val="000000">
                      <a:alpha val="65000"/>
                    </a:srgbClr>
                  </a:innerShdw>
                </a:effectLst>
              </a:rPr>
              <a:t>Would Yahuah place calendar clues in </a:t>
            </a:r>
            <a:br>
              <a:rPr lang="en-US" sz="3200" dirty="0" smtClean="0">
                <a:ln w="1905"/>
                <a:solidFill>
                  <a:srgbClr val="0070C0"/>
                </a:solidFill>
                <a:effectLst>
                  <a:innerShdw blurRad="69850" dist="43180" dir="5400000">
                    <a:srgbClr val="000000">
                      <a:alpha val="65000"/>
                    </a:srgbClr>
                  </a:innerShdw>
                </a:effectLst>
              </a:rPr>
            </a:br>
            <a:r>
              <a:rPr lang="en-US" sz="3200" dirty="0" smtClean="0">
                <a:ln w="1905"/>
                <a:solidFill>
                  <a:srgbClr val="0070C0"/>
                </a:solidFill>
                <a:effectLst>
                  <a:innerShdw blurRad="69850" dist="43180" dir="5400000">
                    <a:srgbClr val="000000">
                      <a:alpha val="65000"/>
                    </a:srgbClr>
                  </a:innerShdw>
                </a:effectLst>
              </a:rPr>
              <a:t>the Scriptures to allow the discovery </a:t>
            </a:r>
            <a:br>
              <a:rPr lang="en-US" sz="3200" dirty="0" smtClean="0">
                <a:ln w="1905"/>
                <a:solidFill>
                  <a:srgbClr val="0070C0"/>
                </a:solidFill>
                <a:effectLst>
                  <a:innerShdw blurRad="69850" dist="43180" dir="5400000">
                    <a:srgbClr val="000000">
                      <a:alpha val="65000"/>
                    </a:srgbClr>
                  </a:innerShdw>
                </a:effectLst>
              </a:rPr>
            </a:br>
            <a:r>
              <a:rPr lang="en-US" sz="3200" dirty="0" smtClean="0">
                <a:ln w="1905"/>
                <a:solidFill>
                  <a:srgbClr val="0070C0"/>
                </a:solidFill>
                <a:effectLst>
                  <a:innerShdw blurRad="69850" dist="43180" dir="5400000">
                    <a:srgbClr val="000000">
                      <a:alpha val="65000"/>
                    </a:srgbClr>
                  </a:innerShdw>
                </a:effectLst>
              </a:rPr>
              <a:t>of Yahusha’s 70 week ministry, locking </a:t>
            </a:r>
            <a:br>
              <a:rPr lang="en-US" sz="3200" dirty="0" smtClean="0">
                <a:ln w="1905"/>
                <a:solidFill>
                  <a:srgbClr val="0070C0"/>
                </a:solidFill>
                <a:effectLst>
                  <a:innerShdw blurRad="69850" dist="43180" dir="5400000">
                    <a:srgbClr val="000000">
                      <a:alpha val="65000"/>
                    </a:srgbClr>
                  </a:innerShdw>
                </a:effectLst>
              </a:rPr>
            </a:br>
            <a:r>
              <a:rPr lang="en-US" sz="3200" dirty="0" smtClean="0">
                <a:ln w="1905"/>
                <a:solidFill>
                  <a:srgbClr val="0070C0"/>
                </a:solidFill>
                <a:effectLst>
                  <a:innerShdw blurRad="69850" dist="43180" dir="5400000">
                    <a:srgbClr val="000000">
                      <a:alpha val="65000"/>
                    </a:srgbClr>
                  </a:innerShdw>
                </a:effectLst>
              </a:rPr>
              <a:t>down important dates?</a:t>
            </a:r>
          </a:p>
          <a:p>
            <a:pPr algn="l"/>
            <a:endParaRPr lang="en-US" sz="3200" spc="50" dirty="0" smtClean="0">
              <a:ln w="11430"/>
              <a:solidFill>
                <a:srgbClr val="8C4C64"/>
              </a:solidFill>
              <a:effectLst>
                <a:outerShdw blurRad="76200" dist="50800" dir="5400000" algn="tl" rotWithShape="0">
                  <a:srgbClr val="000000">
                    <a:alpha val="65000"/>
                  </a:srgbClr>
                </a:outerShdw>
              </a:effectLst>
            </a:endParaRPr>
          </a:p>
        </p:txBody>
      </p:sp>
      <p:pic>
        <p:nvPicPr>
          <p:cNvPr id="1030" name="Picture 6" descr="C:\Users\Rae\Desktop\tongues of fir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7191" y="2590800"/>
            <a:ext cx="2133600" cy="2672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descr="C:\Users\Rae\Desktop\Jesus-Baptized-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407" y="2672220"/>
            <a:ext cx="3515784" cy="263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5212140"/>
            <a:ext cx="7032694" cy="156966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4800" b="1" cap="none" spc="0" dirty="0" smtClean="0">
                <a:ln w="1905"/>
                <a:solidFill>
                  <a:srgbClr val="7030A0"/>
                </a:solidFill>
                <a:effectLst>
                  <a:innerShdw blurRad="69850" dist="43180" dir="5400000">
                    <a:srgbClr val="000000">
                      <a:alpha val="65000"/>
                    </a:srgbClr>
                  </a:innerShdw>
                </a:effectLst>
              </a:rPr>
              <a:t>From</a:t>
            </a: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800" b="1" cap="none" spc="0" dirty="0" smtClean="0">
                <a:ln w="1905"/>
                <a:solidFill>
                  <a:srgbClr val="0070C0"/>
                </a:solidFill>
                <a:effectLst>
                  <a:innerShdw blurRad="69850" dist="43180" dir="5400000">
                    <a:srgbClr val="000000">
                      <a:alpha val="65000"/>
                    </a:srgbClr>
                  </a:innerShdw>
                </a:effectLst>
              </a:rPr>
              <a:t>“water” </a:t>
            </a:r>
            <a:r>
              <a:rPr lang="en-US" sz="4800" b="1" cap="none" spc="0" dirty="0" smtClean="0">
                <a:ln w="1905"/>
                <a:solidFill>
                  <a:srgbClr val="7030A0"/>
                </a:solidFill>
                <a:effectLst>
                  <a:innerShdw blurRad="69850" dist="43180" dir="5400000">
                    <a:srgbClr val="000000">
                      <a:alpha val="65000"/>
                    </a:srgbClr>
                  </a:innerShdw>
                </a:effectLst>
              </a:rPr>
              <a:t>… to </a:t>
            </a:r>
            <a:r>
              <a:rPr lang="en-US" sz="4800" b="1" cap="none" spc="0" dirty="0" smtClean="0">
                <a:ln w="1905"/>
                <a:solidFill>
                  <a:schemeClr val="accent2">
                    <a:lumMod val="75000"/>
                  </a:schemeClr>
                </a:solidFill>
                <a:effectLst>
                  <a:innerShdw blurRad="69850" dist="43180" dir="5400000">
                    <a:srgbClr val="000000">
                      <a:alpha val="65000"/>
                    </a:srgbClr>
                  </a:innerShdw>
                </a:effectLst>
              </a:rPr>
              <a:t>“fire”</a:t>
            </a:r>
            <a:br>
              <a:rPr lang="en-US" sz="4800" b="1" cap="none" spc="0" dirty="0" smtClean="0">
                <a:ln w="1905"/>
                <a:solidFill>
                  <a:schemeClr val="accent2">
                    <a:lumMod val="75000"/>
                  </a:schemeClr>
                </a:solidFill>
                <a:effectLst>
                  <a:innerShdw blurRad="69850" dist="43180" dir="5400000">
                    <a:srgbClr val="000000">
                      <a:alpha val="65000"/>
                    </a:srgbClr>
                  </a:innerShdw>
                </a:effectLst>
              </a:rPr>
            </a:br>
            <a:r>
              <a:rPr lang="en-US" sz="4800" b="1" cap="none" spc="0" dirty="0" smtClean="0">
                <a:ln w="1905"/>
                <a:solidFill>
                  <a:srgbClr val="7030A0"/>
                </a:solidFill>
                <a:effectLst>
                  <a:innerShdw blurRad="69850" dist="43180" dir="5400000">
                    <a:srgbClr val="000000">
                      <a:alpha val="65000"/>
                    </a:srgbClr>
                  </a:innerShdw>
                </a:effectLst>
              </a:rPr>
              <a:t>in 70 weeks?!</a:t>
            </a:r>
            <a:endParaRPr lang="en-US" sz="4800" b="1" cap="none" spc="0" dirty="0">
              <a:ln w="1905"/>
              <a:solidFill>
                <a:srgbClr val="7030A0"/>
              </a:solidFill>
              <a:effectLst>
                <a:innerShdw blurRad="69850" dist="43180" dir="5400000">
                  <a:srgbClr val="000000">
                    <a:alpha val="65000"/>
                  </a:srgbClr>
                </a:innerShdw>
              </a:effectLst>
            </a:endParaRPr>
          </a:p>
        </p:txBody>
      </p:sp>
      <p:pic>
        <p:nvPicPr>
          <p:cNvPr id="3074" name="Picture 2" descr="C:\Users\Rae\Desktop\Art New Grammar 101\white man clip art\Smiley Decision Questions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8098" y="858672"/>
            <a:ext cx="1300281" cy="14633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9"/>
          <p:cNvSpPr txBox="1"/>
          <p:nvPr/>
        </p:nvSpPr>
        <p:spPr>
          <a:xfrm>
            <a:off x="6872988" y="6096000"/>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2695074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6" presetClass="entr" presetSubtype="16" fill="hold" nodeType="afterEffect">
                                  <p:stCondLst>
                                    <p:cond delay="1000"/>
                                  </p:stCondLst>
                                  <p:childTnLst>
                                    <p:set>
                                      <p:cBhvr>
                                        <p:cTn id="23" dur="1" fill="hold">
                                          <p:stCondLst>
                                            <p:cond delay="0"/>
                                          </p:stCondLst>
                                        </p:cTn>
                                        <p:tgtEl>
                                          <p:spTgt spid="1031"/>
                                        </p:tgtEl>
                                        <p:attrNameLst>
                                          <p:attrName>style.visibility</p:attrName>
                                        </p:attrNameLst>
                                      </p:cBhvr>
                                      <p:to>
                                        <p:strVal val="visible"/>
                                      </p:to>
                                    </p:set>
                                    <p:animEffect transition="in" filter="circle(in)">
                                      <p:cBhvr>
                                        <p:cTn id="24" dur="2000"/>
                                        <p:tgtEl>
                                          <p:spTgt spid="1031"/>
                                        </p:tgtEl>
                                      </p:cBhvr>
                                    </p:animEffect>
                                  </p:childTnLst>
                                </p:cTn>
                              </p:par>
                            </p:childTnLst>
                          </p:cTn>
                        </p:par>
                        <p:par>
                          <p:cTn id="25" fill="hold">
                            <p:stCondLst>
                              <p:cond delay="5000"/>
                            </p:stCondLst>
                            <p:childTnLst>
                              <p:par>
                                <p:cTn id="26" presetID="6" presetClass="entr" presetSubtype="16" fill="hold" nodeType="afterEffect">
                                  <p:stCondLst>
                                    <p:cond delay="1000"/>
                                  </p:stCondLst>
                                  <p:childTnLst>
                                    <p:set>
                                      <p:cBhvr>
                                        <p:cTn id="27" dur="1" fill="hold">
                                          <p:stCondLst>
                                            <p:cond delay="0"/>
                                          </p:stCondLst>
                                        </p:cTn>
                                        <p:tgtEl>
                                          <p:spTgt spid="1030"/>
                                        </p:tgtEl>
                                        <p:attrNameLst>
                                          <p:attrName>style.visibility</p:attrName>
                                        </p:attrNameLst>
                                      </p:cBhvr>
                                      <p:to>
                                        <p:strVal val="visible"/>
                                      </p:to>
                                    </p:set>
                                    <p:animEffect transition="in" filter="circle(in)">
                                      <p:cBhvr>
                                        <p:cTn id="28" dur="2000"/>
                                        <p:tgtEl>
                                          <p:spTgt spid="1030"/>
                                        </p:tgtEl>
                                      </p:cBhvr>
                                    </p:animEffect>
                                  </p:childTnLst>
                                </p:cTn>
                              </p:par>
                            </p:childTnLst>
                          </p:cTn>
                        </p:par>
                        <p:par>
                          <p:cTn id="29" fill="hold">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9</a:t>
            </a:fld>
            <a:endParaRPr lang="en-US" dirty="0"/>
          </a:p>
        </p:txBody>
      </p:sp>
      <p:sp>
        <p:nvSpPr>
          <p:cNvPr id="5" name="Title 1"/>
          <p:cNvSpPr txBox="1">
            <a:spLocks/>
          </p:cNvSpPr>
          <p:nvPr/>
        </p:nvSpPr>
        <p:spPr>
          <a:xfrm>
            <a:off x="304800" y="76200"/>
            <a:ext cx="8569960" cy="6858000"/>
          </a:xfrm>
          <a:prstGeom prst="rect">
            <a:avLst/>
          </a:prstGeom>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rPr>
              <a:t>Short Review &amp; </a:t>
            </a:r>
            <a:r>
              <a:rPr lang="en-US" sz="4000" spc="50" dirty="0" smtClean="0">
                <a:ln w="11430"/>
                <a:solidFill>
                  <a:srgbClr val="7030A0"/>
                </a:solidFill>
              </a:rPr>
              <a:t>Brand New </a:t>
            </a:r>
            <a:r>
              <a:rPr lang="en-US" sz="4000" spc="50" dirty="0" smtClean="0">
                <a:ln w="11430"/>
                <a:solidFill>
                  <a:srgbClr val="8C4C64"/>
                </a:solidFill>
              </a:rPr>
              <a:t>Material!</a:t>
            </a:r>
          </a:p>
          <a:p>
            <a:endParaRPr lang="en-US" sz="1100" spc="50" dirty="0" smtClean="0">
              <a:ln w="11430"/>
              <a:solidFill>
                <a:srgbClr val="8C4C64"/>
              </a:solidFill>
            </a:endParaRPr>
          </a:p>
          <a:p>
            <a:pPr marL="742950" indent="-742950" algn="l">
              <a:buAutoNum type="arabicParenR"/>
            </a:pPr>
            <a:r>
              <a:rPr lang="en-US" sz="3200" spc="50" dirty="0" smtClean="0">
                <a:ln w="11430"/>
                <a:solidFill>
                  <a:srgbClr val="8C4C64"/>
                </a:solidFill>
              </a:rPr>
              <a:t>Gen 1:2  “… and the earth </a:t>
            </a:r>
            <a:r>
              <a:rPr lang="en-US" sz="3200" u="sng" spc="50" dirty="0" smtClean="0">
                <a:ln w="11430"/>
                <a:solidFill>
                  <a:srgbClr val="8C4C64"/>
                </a:solidFill>
              </a:rPr>
              <a:t>was</a:t>
            </a:r>
            <a:r>
              <a:rPr lang="en-US" sz="3200" spc="50" dirty="0" smtClean="0">
                <a:ln w="11430"/>
                <a:solidFill>
                  <a:srgbClr val="8C4C64"/>
                </a:solidFill>
              </a:rPr>
              <a:t> </a:t>
            </a:r>
            <a:r>
              <a:rPr lang="en-US" sz="2400" spc="50" dirty="0" smtClean="0">
                <a:ln w="11430"/>
                <a:solidFill>
                  <a:srgbClr val="8C4C64"/>
                </a:solidFill>
              </a:rPr>
              <a:t>H1961</a:t>
            </a:r>
            <a:r>
              <a:rPr lang="en-US" sz="3200" spc="50" dirty="0" smtClean="0">
                <a:ln w="11430"/>
                <a:solidFill>
                  <a:srgbClr val="8C4C64"/>
                </a:solidFill>
              </a:rPr>
              <a:t>”</a:t>
            </a:r>
            <a:endParaRPr lang="en-US" sz="3600" spc="50" dirty="0" smtClean="0">
              <a:ln w="11430"/>
              <a:solidFill>
                <a:srgbClr val="8C4C64"/>
              </a:solidFill>
            </a:endParaRPr>
          </a:p>
          <a:p>
            <a:pPr marL="742950" indent="-742950" algn="l">
              <a:buAutoNum type="arabicParenR"/>
            </a:pPr>
            <a:r>
              <a:rPr lang="en-US" sz="3200" spc="50" dirty="0" smtClean="0">
                <a:ln w="11430">
                  <a:noFill/>
                </a:ln>
                <a:solidFill>
                  <a:srgbClr val="8C4C64"/>
                </a:solidFill>
              </a:rPr>
              <a:t>Comparison of </a:t>
            </a:r>
            <a:r>
              <a:rPr lang="en-US" sz="3200" spc="50" dirty="0" smtClean="0">
                <a:ln w="11430">
                  <a:noFill/>
                </a:ln>
                <a:solidFill>
                  <a:srgbClr val="00B050"/>
                </a:solidFill>
              </a:rPr>
              <a:t>Firstfruits</a:t>
            </a:r>
            <a:r>
              <a:rPr lang="en-US" sz="3200" spc="50" dirty="0" smtClean="0">
                <a:ln w="11430">
                  <a:noFill/>
                </a:ln>
                <a:solidFill>
                  <a:srgbClr val="0070C0"/>
                </a:solidFill>
              </a:rPr>
              <a:t> placement between the true calendars of Moses </a:t>
            </a:r>
            <a:br>
              <a:rPr lang="en-US" sz="3200" spc="50" dirty="0" smtClean="0">
                <a:ln w="11430">
                  <a:noFill/>
                </a:ln>
                <a:solidFill>
                  <a:srgbClr val="0070C0"/>
                </a:solidFill>
              </a:rPr>
            </a:br>
            <a:r>
              <a:rPr lang="en-US" sz="2400" spc="50" dirty="0" smtClean="0">
                <a:ln w="11430">
                  <a:noFill/>
                </a:ln>
                <a:solidFill>
                  <a:srgbClr val="0070C0"/>
                </a:solidFill>
              </a:rPr>
              <a:t>(</a:t>
            </a:r>
            <a:r>
              <a:rPr lang="en-US" sz="2400" spc="50" dirty="0" err="1" smtClean="0">
                <a:ln w="11430">
                  <a:noFill/>
                </a:ln>
                <a:solidFill>
                  <a:srgbClr val="0070C0"/>
                </a:solidFill>
              </a:rPr>
              <a:t>Exo</a:t>
            </a:r>
            <a:r>
              <a:rPr lang="en-US" sz="2400" spc="50" dirty="0" smtClean="0">
                <a:ln w="11430">
                  <a:noFill/>
                </a:ln>
                <a:solidFill>
                  <a:srgbClr val="0070C0"/>
                </a:solidFill>
              </a:rPr>
              <a:t> 12-19) </a:t>
            </a:r>
            <a:r>
              <a:rPr lang="en-US" sz="3200" spc="50" dirty="0" smtClean="0">
                <a:ln w="11430">
                  <a:noFill/>
                </a:ln>
                <a:solidFill>
                  <a:srgbClr val="0070C0"/>
                </a:solidFill>
              </a:rPr>
              <a:t>Joshua, Yahusha</a:t>
            </a:r>
            <a:r>
              <a:rPr lang="en-US" sz="3200" spc="50" dirty="0" smtClean="0">
                <a:ln w="11430">
                  <a:noFill/>
                </a:ln>
                <a:solidFill>
                  <a:srgbClr val="8C4C64"/>
                </a:solidFill>
              </a:rPr>
              <a:t> </a:t>
            </a:r>
            <a:r>
              <a:rPr lang="en-US" sz="2800" spc="50" dirty="0" smtClean="0">
                <a:ln w="11430">
                  <a:noFill/>
                </a:ln>
                <a:solidFill>
                  <a:srgbClr val="FF0000"/>
                </a:solidFill>
              </a:rPr>
              <a:t>&amp; the </a:t>
            </a:r>
            <a:br>
              <a:rPr lang="en-US" sz="2800" spc="50" dirty="0" smtClean="0">
                <a:ln w="11430">
                  <a:noFill/>
                </a:ln>
                <a:solidFill>
                  <a:srgbClr val="FF0000"/>
                </a:solidFill>
              </a:rPr>
            </a:br>
            <a:r>
              <a:rPr lang="en-US" sz="2800" spc="50" dirty="0" smtClean="0">
                <a:ln w="11430">
                  <a:noFill/>
                </a:ln>
                <a:solidFill>
                  <a:srgbClr val="FF0000"/>
                </a:solidFill>
              </a:rPr>
              <a:t>counterfeit calendars of </a:t>
            </a:r>
            <a:r>
              <a:rPr lang="en-US" sz="2800" spc="50" dirty="0" err="1" smtClean="0">
                <a:ln w="11430">
                  <a:noFill/>
                </a:ln>
                <a:solidFill>
                  <a:srgbClr val="FF0000"/>
                </a:solidFill>
              </a:rPr>
              <a:t>Luni</a:t>
            </a:r>
            <a:r>
              <a:rPr lang="en-US" sz="2800" spc="50" dirty="0" smtClean="0">
                <a:ln w="11430">
                  <a:noFill/>
                </a:ln>
                <a:solidFill>
                  <a:srgbClr val="FF0000"/>
                </a:solidFill>
              </a:rPr>
              <a:t>-Solar, &amp; Enoch.</a:t>
            </a:r>
          </a:p>
          <a:p>
            <a:pPr marL="742950" indent="-742950" algn="l">
              <a:buAutoNum type="arabicParenR"/>
            </a:pPr>
            <a:r>
              <a:rPr lang="en-US" sz="3200" spc="50" dirty="0" smtClean="0">
                <a:ln w="11430"/>
                <a:solidFill>
                  <a:srgbClr val="8C4C64"/>
                </a:solidFill>
              </a:rPr>
              <a:t>Lag </a:t>
            </a:r>
            <a:r>
              <a:rPr lang="en-US" sz="3200" spc="50" dirty="0" err="1" smtClean="0">
                <a:ln w="11430"/>
                <a:solidFill>
                  <a:srgbClr val="8C4C64"/>
                </a:solidFill>
              </a:rPr>
              <a:t>Ba’Omer</a:t>
            </a:r>
            <a:r>
              <a:rPr lang="en-US" sz="3200" spc="50" dirty="0" smtClean="0">
                <a:ln w="11430"/>
                <a:solidFill>
                  <a:srgbClr val="8C4C64"/>
                </a:solidFill>
              </a:rPr>
              <a:t> marries </a:t>
            </a:r>
            <a:r>
              <a:rPr lang="en-US" sz="3200" spc="50" dirty="0" smtClean="0">
                <a:ln w="11430"/>
                <a:solidFill>
                  <a:srgbClr val="00B050"/>
                </a:solidFill>
              </a:rPr>
              <a:t>Firstfruits</a:t>
            </a:r>
            <a:r>
              <a:rPr lang="en-US" sz="3200" spc="50" dirty="0" smtClean="0">
                <a:ln w="11430"/>
                <a:solidFill>
                  <a:srgbClr val="8C4C64"/>
                </a:solidFill>
              </a:rPr>
              <a:t> to </a:t>
            </a:r>
            <a:br>
              <a:rPr lang="en-US" sz="3200" spc="50" dirty="0" smtClean="0">
                <a:ln w="11430"/>
                <a:solidFill>
                  <a:srgbClr val="8C4C64"/>
                </a:solidFill>
              </a:rPr>
            </a:br>
            <a:r>
              <a:rPr lang="en-US" sz="3200" spc="50" dirty="0" smtClean="0">
                <a:ln w="11430"/>
                <a:solidFill>
                  <a:srgbClr val="8C4C64"/>
                </a:solidFill>
              </a:rPr>
              <a:t>Abib 16</a:t>
            </a:r>
            <a:r>
              <a:rPr lang="en-US" sz="3200" spc="50" baseline="30000" dirty="0" smtClean="0">
                <a:ln w="11430"/>
                <a:solidFill>
                  <a:srgbClr val="8C4C64"/>
                </a:solidFill>
              </a:rPr>
              <a:t>th</a:t>
            </a:r>
            <a:r>
              <a:rPr lang="en-US" sz="3200" spc="50" dirty="0" smtClean="0">
                <a:ln w="11430"/>
                <a:solidFill>
                  <a:srgbClr val="8C4C64"/>
                </a:solidFill>
              </a:rPr>
              <a:t> every year, with the </a:t>
            </a:r>
            <a:br>
              <a:rPr lang="en-US" sz="3200" spc="50" dirty="0" smtClean="0">
                <a:ln w="11430"/>
                <a:solidFill>
                  <a:srgbClr val="8C4C64"/>
                </a:solidFill>
              </a:rPr>
            </a:br>
            <a:r>
              <a:rPr lang="en-US" sz="3200" spc="50" dirty="0" smtClean="0">
                <a:ln w="11430"/>
                <a:solidFill>
                  <a:srgbClr val="FF0000"/>
                </a:solidFill>
              </a:rPr>
              <a:t>Omer count to 33 – a counterfeit.</a:t>
            </a:r>
          </a:p>
          <a:p>
            <a:pPr marL="742950" indent="-742950" algn="l">
              <a:buAutoNum type="arabicParenR"/>
            </a:pPr>
            <a:r>
              <a:rPr lang="en-US" sz="3200" spc="50" dirty="0" smtClean="0">
                <a:ln w="11430"/>
                <a:solidFill>
                  <a:srgbClr val="8C4C64"/>
                </a:solidFill>
              </a:rPr>
              <a:t>Compare </a:t>
            </a:r>
            <a:r>
              <a:rPr lang="en-US" sz="3200" spc="50" dirty="0" smtClean="0">
                <a:ln w="11430"/>
                <a:solidFill>
                  <a:srgbClr val="FF0000"/>
                </a:solidFill>
              </a:rPr>
              <a:t>Lag </a:t>
            </a:r>
            <a:r>
              <a:rPr lang="en-US" sz="3200" spc="50" dirty="0" err="1" smtClean="0">
                <a:ln w="11430"/>
                <a:solidFill>
                  <a:srgbClr val="FF0000"/>
                </a:solidFill>
              </a:rPr>
              <a:t>Ba’Omer</a:t>
            </a:r>
            <a:r>
              <a:rPr lang="en-US" sz="3200" spc="50" dirty="0" smtClean="0">
                <a:ln w="11430"/>
                <a:solidFill>
                  <a:srgbClr val="8C4C64"/>
                </a:solidFill>
              </a:rPr>
              <a:t> to the correct count for the </a:t>
            </a:r>
            <a:r>
              <a:rPr lang="en-US" sz="3200" spc="50" dirty="0" smtClean="0">
                <a:ln w="11430"/>
                <a:solidFill>
                  <a:srgbClr val="0070C0"/>
                </a:solidFill>
              </a:rPr>
              <a:t>40</a:t>
            </a:r>
            <a:r>
              <a:rPr lang="en-US" sz="3200" spc="50" baseline="30000" dirty="0" smtClean="0">
                <a:ln w="11430"/>
                <a:solidFill>
                  <a:srgbClr val="0070C0"/>
                </a:solidFill>
              </a:rPr>
              <a:t>th</a:t>
            </a:r>
            <a:r>
              <a:rPr lang="en-US" sz="3200" spc="50" dirty="0" smtClean="0">
                <a:ln w="11430"/>
                <a:solidFill>
                  <a:srgbClr val="0070C0"/>
                </a:solidFill>
              </a:rPr>
              <a:t> day of the Omer count as it connects to Gen 8:14 – </a:t>
            </a:r>
            <a:br>
              <a:rPr lang="en-US" sz="3200" spc="50" dirty="0" smtClean="0">
                <a:ln w="11430"/>
                <a:solidFill>
                  <a:srgbClr val="0070C0"/>
                </a:solidFill>
              </a:rPr>
            </a:br>
            <a:r>
              <a:rPr lang="en-US" sz="3200" spc="50" dirty="0" smtClean="0">
                <a:ln w="11430"/>
                <a:solidFill>
                  <a:srgbClr val="0070C0"/>
                </a:solidFill>
              </a:rPr>
              <a:t>the “2</a:t>
            </a:r>
            <a:r>
              <a:rPr lang="en-US" sz="3200" spc="50" baseline="30000" dirty="0" smtClean="0">
                <a:ln w="11430"/>
                <a:solidFill>
                  <a:srgbClr val="0070C0"/>
                </a:solidFill>
              </a:rPr>
              <a:t>nd</a:t>
            </a:r>
            <a:r>
              <a:rPr lang="en-US" sz="3200" spc="50" dirty="0" smtClean="0">
                <a:ln w="11430"/>
                <a:solidFill>
                  <a:srgbClr val="0070C0"/>
                </a:solidFill>
              </a:rPr>
              <a:t> month and 27</a:t>
            </a:r>
            <a:r>
              <a:rPr lang="en-US" sz="3200" spc="50" baseline="30000" dirty="0" smtClean="0">
                <a:ln w="11430"/>
                <a:solidFill>
                  <a:srgbClr val="0070C0"/>
                </a:solidFill>
              </a:rPr>
              <a:t>th</a:t>
            </a:r>
            <a:r>
              <a:rPr lang="en-US" sz="3200" spc="50" dirty="0" smtClean="0">
                <a:ln w="11430"/>
                <a:solidFill>
                  <a:srgbClr val="0070C0"/>
                </a:solidFill>
              </a:rPr>
              <a:t> day.”</a:t>
            </a:r>
            <a:r>
              <a:rPr lang="en-US" sz="3600" spc="50" dirty="0" smtClean="0">
                <a:ln w="11430"/>
                <a:solidFill>
                  <a:srgbClr val="8C4C64"/>
                </a:solidFill>
              </a:rPr>
              <a:t>  </a:t>
            </a:r>
          </a:p>
          <a:p>
            <a:endParaRPr lang="en-US" sz="4000" spc="50" dirty="0">
              <a:ln w="11430"/>
              <a:solidFill>
                <a:srgbClr val="8C4C64"/>
              </a:solidFill>
              <a:effectLst>
                <a:outerShdw blurRad="76200" dist="50800" dir="5400000" algn="tl" rotWithShape="0">
                  <a:srgbClr val="000000">
                    <a:alpha val="65000"/>
                  </a:srgbClr>
                </a:outerShdw>
              </a:effectLst>
            </a:endParaRPr>
          </a:p>
          <a:p>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4" name="TextBox 29"/>
          <p:cNvSpPr txBox="1"/>
          <p:nvPr/>
        </p:nvSpPr>
        <p:spPr>
          <a:xfrm>
            <a:off x="8451450" y="1836236"/>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7" name="TextBox 29"/>
          <p:cNvSpPr txBox="1"/>
          <p:nvPr/>
        </p:nvSpPr>
        <p:spPr>
          <a:xfrm>
            <a:off x="6781800" y="5841135"/>
            <a:ext cx="1051812" cy="57888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BRAND</a:t>
            </a:r>
            <a:b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1400" b="1" spc="150" dirty="0" smtClean="0">
                <a:ln w="11430"/>
                <a:solidFill>
                  <a:srgbClr val="F8F8F8"/>
                </a:solidFill>
                <a:effectLst>
                  <a:outerShdw blurRad="25400" algn="tl" rotWithShape="0">
                    <a:srgbClr val="000000">
                      <a:alpha val="43000"/>
                    </a:srgbClr>
                  </a:outerShdw>
                </a:effectLst>
                <a:latin typeface="Cooper Black" pitchFamily="18" charset="0"/>
              </a:rPr>
              <a:t>NEW</a:t>
            </a:r>
            <a:endParaRPr lang="en-US" sz="1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1398106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Slipstrea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15066</TotalTime>
  <Words>3013</Words>
  <Application>Microsoft Office PowerPoint</Application>
  <PresentationFormat>On-screen Show (4:3)</PresentationFormat>
  <Paragraphs>1381</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Slipstream</vt:lpstr>
      <vt:lpstr>PowerPoint Presentation</vt:lpstr>
      <vt:lpstr>Importance of Yahuah’s Calendar</vt:lpstr>
      <vt:lpstr>Yahuah’s Calendar: Another Mandate</vt:lpstr>
      <vt:lpstr>Is it False? or Is it True?</vt:lpstr>
      <vt:lpstr>PowerPoint Presentation</vt:lpstr>
      <vt:lpstr>PowerPoint Presentation</vt:lpstr>
      <vt:lpstr>PowerPoint Presentation</vt:lpstr>
      <vt:lpstr>PowerPoint Presentation</vt:lpstr>
      <vt:lpstr>PowerPoint Presentation</vt:lpstr>
      <vt:lpstr>One Announcement Before Going Further</vt:lpstr>
      <vt:lpstr>PowerPoint Presentation</vt:lpstr>
      <vt:lpstr>PowerPoint Presentation</vt:lpstr>
      <vt:lpstr>H3091 Yahusha from H3068 &amp; H3467</vt:lpstr>
      <vt:lpstr>A Closer Look at H1961 [hayah]</vt:lpstr>
      <vt:lpstr>The 3rd Definition of H1961 [hayah]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Something Sweet to Think About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Rae</cp:lastModifiedBy>
  <cp:revision>939</cp:revision>
  <cp:lastPrinted>2018-03-17T20:35:56Z</cp:lastPrinted>
  <dcterms:created xsi:type="dcterms:W3CDTF">2016-02-23T17:36:16Z</dcterms:created>
  <dcterms:modified xsi:type="dcterms:W3CDTF">2019-11-04T18:40:58Z</dcterms:modified>
</cp:coreProperties>
</file>